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Lst>
  <p:sldSz cx="18288000" cy="10287000"/>
  <p:notesSz cx="6858000" cy="9144000"/>
  <p:embeddedFontLst>
    <p:embeddedFont>
      <p:font typeface="JetBrains Mono" panose="020B0604020202020204" charset="0"/>
      <p:regular r:id="rId14"/>
    </p:embeddedFont>
    <p:embeddedFont>
      <p:font typeface="Libra Sans" panose="020B0604020202020204" charset="0"/>
      <p:regular r:id="rId15"/>
    </p:embeddedFont>
    <p:embeddedFont>
      <p:font typeface="Montserrat" panose="00000500000000000000" pitchFamily="2" charset="0"/>
      <p:regular r:id="rId16"/>
    </p:embeddedFont>
    <p:embeddedFont>
      <p:font typeface="Montserrat Bold" panose="00000800000000000000" charset="0"/>
      <p:regular r:id="rId17"/>
    </p:embeddedFont>
    <p:embeddedFont>
      <p:font typeface="Montserrat Classic" panose="020B0604020202020204" charset="0"/>
      <p:regular r:id="rId18"/>
    </p:embeddedFont>
    <p:embeddedFont>
      <p:font typeface="Montserrat Classic Bold" panose="020B0604020202020204" charset="0"/>
      <p:regular r:id="rId19"/>
    </p:embeddedFont>
    <p:embeddedFont>
      <p:font typeface="Montserrat Semi-Bold" panose="020B0604020202020204" charset="0"/>
      <p:regular r:id="rId20"/>
    </p:embeddedFont>
    <p:embeddedFont>
      <p:font typeface="Montserrat Ultra-Bold"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8" d="100"/>
          <a:sy n="48" d="100"/>
        </p:scale>
        <p:origin x="636" y="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jpeg>
</file>

<file path=ppt/media/image2.png>
</file>

<file path=ppt/media/image3.jpe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64472"/>
        </a:solidFill>
        <a:effectLst/>
      </p:bgPr>
    </p:bg>
    <p:spTree>
      <p:nvGrpSpPr>
        <p:cNvPr id="1" name=""/>
        <p:cNvGrpSpPr/>
        <p:nvPr/>
      </p:nvGrpSpPr>
      <p:grpSpPr>
        <a:xfrm>
          <a:off x="0" y="0"/>
          <a:ext cx="0" cy="0"/>
          <a:chOff x="0" y="0"/>
          <a:chExt cx="0" cy="0"/>
        </a:xfrm>
      </p:grpSpPr>
      <p:grpSp>
        <p:nvGrpSpPr>
          <p:cNvPr id="2" name="Group 2"/>
          <p:cNvGrpSpPr/>
          <p:nvPr/>
        </p:nvGrpSpPr>
        <p:grpSpPr>
          <a:xfrm>
            <a:off x="9144000" y="3162585"/>
            <a:ext cx="6315491" cy="7588815"/>
            <a:chOff x="0" y="0"/>
            <a:chExt cx="411439" cy="494393"/>
          </a:xfrm>
        </p:grpSpPr>
        <p:sp>
          <p:nvSpPr>
            <p:cNvPr id="3" name="Freeform 3"/>
            <p:cNvSpPr/>
            <p:nvPr/>
          </p:nvSpPr>
          <p:spPr>
            <a:xfrm>
              <a:off x="0" y="0"/>
              <a:ext cx="411439" cy="494393"/>
            </a:xfrm>
            <a:custGeom>
              <a:avLst/>
              <a:gdLst/>
              <a:ahLst/>
              <a:cxnLst/>
              <a:rect l="l" t="t" r="r" b="b"/>
              <a:pathLst>
                <a:path w="411439" h="494393">
                  <a:moveTo>
                    <a:pt x="203200" y="0"/>
                  </a:moveTo>
                  <a:lnTo>
                    <a:pt x="411439" y="0"/>
                  </a:lnTo>
                  <a:lnTo>
                    <a:pt x="208239" y="494393"/>
                  </a:lnTo>
                  <a:lnTo>
                    <a:pt x="0" y="494393"/>
                  </a:lnTo>
                  <a:lnTo>
                    <a:pt x="203200" y="0"/>
                  </a:lnTo>
                  <a:close/>
                </a:path>
              </a:pathLst>
            </a:custGeom>
            <a:solidFill>
              <a:srgbClr val="0E5386"/>
            </a:solidFill>
          </p:spPr>
        </p:sp>
        <p:sp>
          <p:nvSpPr>
            <p:cNvPr id="4" name="TextBox 4"/>
            <p:cNvSpPr txBox="1"/>
            <p:nvPr/>
          </p:nvSpPr>
          <p:spPr>
            <a:xfrm>
              <a:off x="101600" y="-47625"/>
              <a:ext cx="208239" cy="542018"/>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13318362" y="-815257"/>
            <a:ext cx="6004024" cy="7214550"/>
            <a:chOff x="0" y="0"/>
            <a:chExt cx="411439" cy="494393"/>
          </a:xfrm>
        </p:grpSpPr>
        <p:sp>
          <p:nvSpPr>
            <p:cNvPr id="6" name="Freeform 6"/>
            <p:cNvSpPr/>
            <p:nvPr/>
          </p:nvSpPr>
          <p:spPr>
            <a:xfrm>
              <a:off x="0" y="0"/>
              <a:ext cx="411439" cy="494393"/>
            </a:xfrm>
            <a:custGeom>
              <a:avLst/>
              <a:gdLst/>
              <a:ahLst/>
              <a:cxnLst/>
              <a:rect l="l" t="t" r="r" b="b"/>
              <a:pathLst>
                <a:path w="411439" h="494393">
                  <a:moveTo>
                    <a:pt x="203200" y="0"/>
                  </a:moveTo>
                  <a:lnTo>
                    <a:pt x="411439" y="0"/>
                  </a:lnTo>
                  <a:lnTo>
                    <a:pt x="208239" y="494393"/>
                  </a:lnTo>
                  <a:lnTo>
                    <a:pt x="0" y="494393"/>
                  </a:lnTo>
                  <a:lnTo>
                    <a:pt x="203200" y="0"/>
                  </a:lnTo>
                  <a:close/>
                </a:path>
              </a:pathLst>
            </a:custGeom>
            <a:solidFill>
              <a:srgbClr val="0E5386"/>
            </a:solidFill>
          </p:spPr>
        </p:sp>
        <p:sp>
          <p:nvSpPr>
            <p:cNvPr id="7" name="TextBox 7"/>
            <p:cNvSpPr txBox="1"/>
            <p:nvPr/>
          </p:nvSpPr>
          <p:spPr>
            <a:xfrm>
              <a:off x="101600" y="-47625"/>
              <a:ext cx="208239" cy="542018"/>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1028700" y="2463905"/>
            <a:ext cx="1067728" cy="133020"/>
            <a:chOff x="0" y="0"/>
            <a:chExt cx="281212" cy="35034"/>
          </a:xfrm>
        </p:grpSpPr>
        <p:sp>
          <p:nvSpPr>
            <p:cNvPr id="9" name="Freeform 9"/>
            <p:cNvSpPr/>
            <p:nvPr/>
          </p:nvSpPr>
          <p:spPr>
            <a:xfrm>
              <a:off x="0" y="0"/>
              <a:ext cx="281212" cy="35034"/>
            </a:xfrm>
            <a:custGeom>
              <a:avLst/>
              <a:gdLst/>
              <a:ahLst/>
              <a:cxnLst/>
              <a:rect l="l" t="t" r="r" b="b"/>
              <a:pathLst>
                <a:path w="281212" h="35034">
                  <a:moveTo>
                    <a:pt x="0" y="0"/>
                  </a:moveTo>
                  <a:lnTo>
                    <a:pt x="281212" y="0"/>
                  </a:lnTo>
                  <a:lnTo>
                    <a:pt x="281212" y="35034"/>
                  </a:lnTo>
                  <a:lnTo>
                    <a:pt x="0" y="35034"/>
                  </a:lnTo>
                  <a:close/>
                </a:path>
              </a:pathLst>
            </a:custGeom>
            <a:solidFill>
              <a:srgbClr val="3DD9E3"/>
            </a:solidFill>
          </p:spPr>
        </p:sp>
        <p:sp>
          <p:nvSpPr>
            <p:cNvPr id="10" name="TextBox 10"/>
            <p:cNvSpPr txBox="1"/>
            <p:nvPr/>
          </p:nvSpPr>
          <p:spPr>
            <a:xfrm>
              <a:off x="0" y="-38100"/>
              <a:ext cx="281212" cy="73134"/>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0718957" y="2596925"/>
            <a:ext cx="6462048" cy="5553322"/>
            <a:chOff x="0" y="0"/>
            <a:chExt cx="812800" cy="698500"/>
          </a:xfrm>
        </p:grpSpPr>
        <p:sp>
          <p:nvSpPr>
            <p:cNvPr id="12" name="Freeform 12"/>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blipFill>
              <a:blip r:embed="rId2"/>
              <a:stretch>
                <a:fillRect l="-14372" r="-14372"/>
              </a:stretch>
            </a:blipFill>
            <a:ln w="123825" cap="sq">
              <a:solidFill>
                <a:srgbClr val="FFFFFF"/>
              </a:solidFill>
              <a:prstDash val="solid"/>
              <a:miter/>
            </a:ln>
          </p:spPr>
        </p:sp>
      </p:grpSp>
      <p:sp>
        <p:nvSpPr>
          <p:cNvPr id="13" name="Freeform 13"/>
          <p:cNvSpPr/>
          <p:nvPr/>
        </p:nvSpPr>
        <p:spPr>
          <a:xfrm>
            <a:off x="1028700" y="1028700"/>
            <a:ext cx="3686258" cy="1025630"/>
          </a:xfrm>
          <a:custGeom>
            <a:avLst/>
            <a:gdLst/>
            <a:ahLst/>
            <a:cxnLst/>
            <a:rect l="l" t="t" r="r" b="b"/>
            <a:pathLst>
              <a:path w="3686258" h="1025630">
                <a:moveTo>
                  <a:pt x="0" y="0"/>
                </a:moveTo>
                <a:lnTo>
                  <a:pt x="3686258" y="0"/>
                </a:lnTo>
                <a:lnTo>
                  <a:pt x="3686258" y="1025630"/>
                </a:lnTo>
                <a:lnTo>
                  <a:pt x="0" y="1025630"/>
                </a:lnTo>
                <a:lnTo>
                  <a:pt x="0" y="0"/>
                </a:lnTo>
                <a:close/>
              </a:path>
            </a:pathLst>
          </a:custGeom>
          <a:blipFill>
            <a:blip r:embed="rId3"/>
            <a:stretch>
              <a:fillRect/>
            </a:stretch>
          </a:blipFill>
        </p:spPr>
      </p:sp>
      <p:sp>
        <p:nvSpPr>
          <p:cNvPr id="14" name="TextBox 14"/>
          <p:cNvSpPr txBox="1"/>
          <p:nvPr/>
        </p:nvSpPr>
        <p:spPr>
          <a:xfrm>
            <a:off x="1028700" y="3112819"/>
            <a:ext cx="8926913" cy="1662237"/>
          </a:xfrm>
          <a:prstGeom prst="rect">
            <a:avLst/>
          </a:prstGeom>
        </p:spPr>
        <p:txBody>
          <a:bodyPr lIns="0" tIns="0" rIns="0" bIns="0" rtlCol="0" anchor="t">
            <a:spAutoFit/>
          </a:bodyPr>
          <a:lstStyle/>
          <a:p>
            <a:pPr algn="l">
              <a:lnSpc>
                <a:spcPts val="12820"/>
              </a:lnSpc>
            </a:pPr>
            <a:r>
              <a:rPr lang="en-US" sz="11655">
                <a:solidFill>
                  <a:srgbClr val="FFFFFF"/>
                </a:solidFill>
                <a:latin typeface="Montserrat Ultra-Bold"/>
              </a:rPr>
              <a:t>SUPPLY</a:t>
            </a:r>
          </a:p>
        </p:txBody>
      </p:sp>
      <p:sp>
        <p:nvSpPr>
          <p:cNvPr id="15" name="TextBox 15"/>
          <p:cNvSpPr txBox="1"/>
          <p:nvPr/>
        </p:nvSpPr>
        <p:spPr>
          <a:xfrm>
            <a:off x="1028700" y="4604568"/>
            <a:ext cx="9690432" cy="1662237"/>
          </a:xfrm>
          <a:prstGeom prst="rect">
            <a:avLst/>
          </a:prstGeom>
        </p:spPr>
        <p:txBody>
          <a:bodyPr lIns="0" tIns="0" rIns="0" bIns="0" rtlCol="0" anchor="t">
            <a:spAutoFit/>
          </a:bodyPr>
          <a:lstStyle/>
          <a:p>
            <a:pPr algn="l">
              <a:lnSpc>
                <a:spcPts val="12820"/>
              </a:lnSpc>
            </a:pPr>
            <a:r>
              <a:rPr lang="en-US" sz="11655">
                <a:solidFill>
                  <a:srgbClr val="3DD9E3"/>
                </a:solidFill>
                <a:latin typeface="Montserrat Ultra-Bold"/>
              </a:rPr>
              <a:t>CHAIN</a:t>
            </a:r>
          </a:p>
        </p:txBody>
      </p:sp>
      <p:sp>
        <p:nvSpPr>
          <p:cNvPr id="16" name="TextBox 16"/>
          <p:cNvSpPr txBox="1"/>
          <p:nvPr/>
        </p:nvSpPr>
        <p:spPr>
          <a:xfrm>
            <a:off x="1028700" y="6332617"/>
            <a:ext cx="8926913" cy="1183007"/>
          </a:xfrm>
          <a:prstGeom prst="rect">
            <a:avLst/>
          </a:prstGeom>
        </p:spPr>
        <p:txBody>
          <a:bodyPr lIns="0" tIns="0" rIns="0" bIns="0" rtlCol="0" anchor="t">
            <a:spAutoFit/>
          </a:bodyPr>
          <a:lstStyle/>
          <a:p>
            <a:pPr algn="l">
              <a:lnSpc>
                <a:spcPts val="4759"/>
              </a:lnSpc>
            </a:pPr>
            <a:r>
              <a:rPr lang="en-US" sz="3399" spc="843">
                <a:solidFill>
                  <a:srgbClr val="FFFFFF"/>
                </a:solidFill>
                <a:latin typeface="Montserrat"/>
              </a:rPr>
              <a:t>REPORT ANALYTICS &amp; DASHBOARDS</a:t>
            </a:r>
          </a:p>
        </p:txBody>
      </p:sp>
      <p:sp>
        <p:nvSpPr>
          <p:cNvPr id="17" name="TextBox 17"/>
          <p:cNvSpPr txBox="1"/>
          <p:nvPr/>
        </p:nvSpPr>
        <p:spPr>
          <a:xfrm>
            <a:off x="12301746" y="8457597"/>
            <a:ext cx="5499372" cy="800703"/>
          </a:xfrm>
          <a:prstGeom prst="rect">
            <a:avLst/>
          </a:prstGeom>
        </p:spPr>
        <p:txBody>
          <a:bodyPr lIns="0" tIns="0" rIns="0" bIns="0" rtlCol="0" anchor="t">
            <a:spAutoFit/>
          </a:bodyPr>
          <a:lstStyle/>
          <a:p>
            <a:pPr algn="l">
              <a:lnSpc>
                <a:spcPts val="6677"/>
              </a:lnSpc>
            </a:pPr>
            <a:r>
              <a:rPr lang="en-US" sz="4735" spc="947">
                <a:solidFill>
                  <a:srgbClr val="FFFFFF"/>
                </a:solidFill>
                <a:latin typeface="JetBrains Mono"/>
              </a:rPr>
              <a:t>GROUP 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64472"/>
        </a:solidFill>
        <a:effectLst/>
      </p:bgPr>
    </p:bg>
    <p:spTree>
      <p:nvGrpSpPr>
        <p:cNvPr id="1" name=""/>
        <p:cNvGrpSpPr/>
        <p:nvPr/>
      </p:nvGrpSpPr>
      <p:grpSpPr>
        <a:xfrm>
          <a:off x="0" y="0"/>
          <a:ext cx="0" cy="0"/>
          <a:chOff x="0" y="0"/>
          <a:chExt cx="0" cy="0"/>
        </a:xfrm>
      </p:grpSpPr>
      <p:grpSp>
        <p:nvGrpSpPr>
          <p:cNvPr id="2" name="Group 2"/>
          <p:cNvGrpSpPr/>
          <p:nvPr/>
        </p:nvGrpSpPr>
        <p:grpSpPr>
          <a:xfrm>
            <a:off x="13770833" y="-3317255"/>
            <a:ext cx="6381527" cy="6634510"/>
            <a:chOff x="0" y="0"/>
            <a:chExt cx="406400" cy="422511"/>
          </a:xfrm>
        </p:grpSpPr>
        <p:sp>
          <p:nvSpPr>
            <p:cNvPr id="3" name="Freeform 3"/>
            <p:cNvSpPr/>
            <p:nvPr/>
          </p:nvSpPr>
          <p:spPr>
            <a:xfrm>
              <a:off x="0" y="0"/>
              <a:ext cx="406400" cy="422511"/>
            </a:xfrm>
            <a:custGeom>
              <a:avLst/>
              <a:gdLst/>
              <a:ahLst/>
              <a:cxnLst/>
              <a:rect l="l" t="t" r="r" b="b"/>
              <a:pathLst>
                <a:path w="406400" h="422511">
                  <a:moveTo>
                    <a:pt x="203200" y="0"/>
                  </a:moveTo>
                  <a:lnTo>
                    <a:pt x="406400" y="0"/>
                  </a:lnTo>
                  <a:lnTo>
                    <a:pt x="203200" y="422511"/>
                  </a:lnTo>
                  <a:lnTo>
                    <a:pt x="0" y="422511"/>
                  </a:lnTo>
                  <a:lnTo>
                    <a:pt x="203200" y="0"/>
                  </a:lnTo>
                  <a:close/>
                </a:path>
              </a:pathLst>
            </a:custGeom>
            <a:solidFill>
              <a:srgbClr val="0E5386"/>
            </a:solidFill>
          </p:spPr>
        </p:sp>
        <p:sp>
          <p:nvSpPr>
            <p:cNvPr id="4" name="TextBox 4"/>
            <p:cNvSpPr txBox="1"/>
            <p:nvPr/>
          </p:nvSpPr>
          <p:spPr>
            <a:xfrm>
              <a:off x="101600" y="-47625"/>
              <a:ext cx="203200" cy="470136"/>
            </a:xfrm>
            <a:prstGeom prst="rect">
              <a:avLst/>
            </a:prstGeom>
          </p:spPr>
          <p:txBody>
            <a:bodyPr lIns="50800" tIns="50800" rIns="50800" bIns="50800" rtlCol="0" anchor="ctr"/>
            <a:lstStyle/>
            <a:p>
              <a:pPr algn="ctr">
                <a:lnSpc>
                  <a:spcPts val="3359"/>
                </a:lnSpc>
              </a:pPr>
              <a:endParaRPr/>
            </a:p>
          </p:txBody>
        </p:sp>
      </p:grpSp>
      <p:sp>
        <p:nvSpPr>
          <p:cNvPr id="5" name="Freeform 5"/>
          <p:cNvSpPr/>
          <p:nvPr/>
        </p:nvSpPr>
        <p:spPr>
          <a:xfrm>
            <a:off x="206417" y="155957"/>
            <a:ext cx="3136763" cy="872743"/>
          </a:xfrm>
          <a:custGeom>
            <a:avLst/>
            <a:gdLst/>
            <a:ahLst/>
            <a:cxnLst/>
            <a:rect l="l" t="t" r="r" b="b"/>
            <a:pathLst>
              <a:path w="3136763" h="872743">
                <a:moveTo>
                  <a:pt x="0" y="0"/>
                </a:moveTo>
                <a:lnTo>
                  <a:pt x="3136763" y="0"/>
                </a:lnTo>
                <a:lnTo>
                  <a:pt x="3136763" y="872743"/>
                </a:lnTo>
                <a:lnTo>
                  <a:pt x="0" y="872743"/>
                </a:lnTo>
                <a:lnTo>
                  <a:pt x="0" y="0"/>
                </a:lnTo>
                <a:close/>
              </a:path>
            </a:pathLst>
          </a:custGeom>
          <a:blipFill>
            <a:blip r:embed="rId2"/>
            <a:stretch>
              <a:fillRect/>
            </a:stretch>
          </a:blipFill>
        </p:spPr>
      </p:sp>
      <p:sp>
        <p:nvSpPr>
          <p:cNvPr id="6" name="Freeform 6"/>
          <p:cNvSpPr/>
          <p:nvPr/>
        </p:nvSpPr>
        <p:spPr>
          <a:xfrm>
            <a:off x="1408075" y="1487614"/>
            <a:ext cx="15471850" cy="8665116"/>
          </a:xfrm>
          <a:custGeom>
            <a:avLst/>
            <a:gdLst/>
            <a:ahLst/>
            <a:cxnLst/>
            <a:rect l="l" t="t" r="r" b="b"/>
            <a:pathLst>
              <a:path w="15471850" h="8665116">
                <a:moveTo>
                  <a:pt x="0" y="0"/>
                </a:moveTo>
                <a:lnTo>
                  <a:pt x="15471850" y="0"/>
                </a:lnTo>
                <a:lnTo>
                  <a:pt x="15471850" y="8665115"/>
                </a:lnTo>
                <a:lnTo>
                  <a:pt x="0" y="8665115"/>
                </a:lnTo>
                <a:lnTo>
                  <a:pt x="0" y="0"/>
                </a:lnTo>
                <a:close/>
              </a:path>
            </a:pathLst>
          </a:custGeom>
          <a:blipFill>
            <a:blip r:embed="rId3"/>
            <a:stretch>
              <a:fillRect/>
            </a:stretch>
          </a:blipFill>
        </p:spPr>
      </p:sp>
      <p:sp>
        <p:nvSpPr>
          <p:cNvPr id="7" name="TextBox 7"/>
          <p:cNvSpPr txBox="1"/>
          <p:nvPr/>
        </p:nvSpPr>
        <p:spPr>
          <a:xfrm>
            <a:off x="4551810" y="222632"/>
            <a:ext cx="11194500" cy="1066800"/>
          </a:xfrm>
          <a:prstGeom prst="rect">
            <a:avLst/>
          </a:prstGeom>
        </p:spPr>
        <p:txBody>
          <a:bodyPr lIns="0" tIns="0" rIns="0" bIns="0" rtlCol="0" anchor="t">
            <a:spAutoFit/>
          </a:bodyPr>
          <a:lstStyle/>
          <a:p>
            <a:pPr marL="0" lvl="0" indent="0" algn="l">
              <a:lnSpc>
                <a:spcPts val="8249"/>
              </a:lnSpc>
              <a:spcBef>
                <a:spcPct val="0"/>
              </a:spcBef>
            </a:pPr>
            <a:r>
              <a:rPr lang="en-US" sz="7499">
                <a:solidFill>
                  <a:srgbClr val="FFFFFF"/>
                </a:solidFill>
                <a:latin typeface="Montserrat Ultra-Bold"/>
              </a:rPr>
              <a:t>PowerBI Dashboard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64472"/>
        </a:solidFill>
        <a:effectLst/>
      </p:bgPr>
    </p:bg>
    <p:spTree>
      <p:nvGrpSpPr>
        <p:cNvPr id="1" name=""/>
        <p:cNvGrpSpPr/>
        <p:nvPr/>
      </p:nvGrpSpPr>
      <p:grpSpPr>
        <a:xfrm>
          <a:off x="0" y="0"/>
          <a:ext cx="0" cy="0"/>
          <a:chOff x="0" y="0"/>
          <a:chExt cx="0" cy="0"/>
        </a:xfrm>
      </p:grpSpPr>
      <p:grpSp>
        <p:nvGrpSpPr>
          <p:cNvPr id="2" name="Group 2"/>
          <p:cNvGrpSpPr/>
          <p:nvPr/>
        </p:nvGrpSpPr>
        <p:grpSpPr>
          <a:xfrm>
            <a:off x="-2497340" y="7920318"/>
            <a:ext cx="6787605" cy="7056686"/>
            <a:chOff x="0" y="0"/>
            <a:chExt cx="406400" cy="422511"/>
          </a:xfrm>
        </p:grpSpPr>
        <p:sp>
          <p:nvSpPr>
            <p:cNvPr id="3" name="Freeform 3"/>
            <p:cNvSpPr/>
            <p:nvPr/>
          </p:nvSpPr>
          <p:spPr>
            <a:xfrm>
              <a:off x="0" y="0"/>
              <a:ext cx="406400" cy="422511"/>
            </a:xfrm>
            <a:custGeom>
              <a:avLst/>
              <a:gdLst/>
              <a:ahLst/>
              <a:cxnLst/>
              <a:rect l="l" t="t" r="r" b="b"/>
              <a:pathLst>
                <a:path w="406400" h="422511">
                  <a:moveTo>
                    <a:pt x="203200" y="0"/>
                  </a:moveTo>
                  <a:lnTo>
                    <a:pt x="406400" y="0"/>
                  </a:lnTo>
                  <a:lnTo>
                    <a:pt x="203200" y="422511"/>
                  </a:lnTo>
                  <a:lnTo>
                    <a:pt x="0" y="422511"/>
                  </a:lnTo>
                  <a:lnTo>
                    <a:pt x="203200" y="0"/>
                  </a:lnTo>
                  <a:close/>
                </a:path>
              </a:pathLst>
            </a:custGeom>
            <a:solidFill>
              <a:srgbClr val="0E5386"/>
            </a:solidFill>
          </p:spPr>
        </p:sp>
        <p:sp>
          <p:nvSpPr>
            <p:cNvPr id="4" name="TextBox 4"/>
            <p:cNvSpPr txBox="1"/>
            <p:nvPr/>
          </p:nvSpPr>
          <p:spPr>
            <a:xfrm>
              <a:off x="101600" y="-47625"/>
              <a:ext cx="203200" cy="470136"/>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7593470" y="1558167"/>
            <a:ext cx="9665830" cy="5861780"/>
            <a:chOff x="0" y="0"/>
            <a:chExt cx="2545733" cy="1543843"/>
          </a:xfrm>
        </p:grpSpPr>
        <p:sp>
          <p:nvSpPr>
            <p:cNvPr id="6" name="Freeform 6"/>
            <p:cNvSpPr/>
            <p:nvPr/>
          </p:nvSpPr>
          <p:spPr>
            <a:xfrm>
              <a:off x="0" y="0"/>
              <a:ext cx="2545733" cy="1543843"/>
            </a:xfrm>
            <a:custGeom>
              <a:avLst/>
              <a:gdLst/>
              <a:ahLst/>
              <a:cxnLst/>
              <a:rect l="l" t="t" r="r" b="b"/>
              <a:pathLst>
                <a:path w="2545733" h="1543843">
                  <a:moveTo>
                    <a:pt x="0" y="0"/>
                  </a:moveTo>
                  <a:lnTo>
                    <a:pt x="2545733" y="0"/>
                  </a:lnTo>
                  <a:lnTo>
                    <a:pt x="2545733" y="1543843"/>
                  </a:lnTo>
                  <a:lnTo>
                    <a:pt x="0" y="1543843"/>
                  </a:lnTo>
                  <a:close/>
                </a:path>
              </a:pathLst>
            </a:custGeom>
            <a:solidFill>
              <a:srgbClr val="3DD9E3"/>
            </a:solidFill>
          </p:spPr>
        </p:sp>
        <p:sp>
          <p:nvSpPr>
            <p:cNvPr id="7" name="TextBox 7"/>
            <p:cNvSpPr txBox="1"/>
            <p:nvPr/>
          </p:nvSpPr>
          <p:spPr>
            <a:xfrm>
              <a:off x="0" y="-47625"/>
              <a:ext cx="2545733" cy="1591468"/>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1350329" y="6702798"/>
            <a:ext cx="7412417" cy="3125970"/>
            <a:chOff x="0" y="0"/>
            <a:chExt cx="1474410" cy="621789"/>
          </a:xfrm>
        </p:grpSpPr>
        <p:sp>
          <p:nvSpPr>
            <p:cNvPr id="9" name="Freeform 9"/>
            <p:cNvSpPr/>
            <p:nvPr/>
          </p:nvSpPr>
          <p:spPr>
            <a:xfrm>
              <a:off x="0" y="0"/>
              <a:ext cx="1474410" cy="621790"/>
            </a:xfrm>
            <a:custGeom>
              <a:avLst/>
              <a:gdLst/>
              <a:ahLst/>
              <a:cxnLst/>
              <a:rect l="l" t="t" r="r" b="b"/>
              <a:pathLst>
                <a:path w="1474410" h="621790">
                  <a:moveTo>
                    <a:pt x="0" y="0"/>
                  </a:moveTo>
                  <a:lnTo>
                    <a:pt x="1474410" y="0"/>
                  </a:lnTo>
                  <a:lnTo>
                    <a:pt x="1474410" y="621790"/>
                  </a:lnTo>
                  <a:lnTo>
                    <a:pt x="0" y="621790"/>
                  </a:lnTo>
                  <a:close/>
                </a:path>
              </a:pathLst>
            </a:custGeom>
            <a:blipFill>
              <a:blip r:embed="rId2"/>
              <a:stretch>
                <a:fillRect t="-28991" b="-28991"/>
              </a:stretch>
            </a:blipFill>
            <a:ln w="114300" cap="sq">
              <a:solidFill>
                <a:srgbClr val="FFFFFF"/>
              </a:solidFill>
              <a:prstDash val="solid"/>
              <a:miter/>
            </a:ln>
          </p:spPr>
        </p:sp>
      </p:grpSp>
      <p:sp>
        <p:nvSpPr>
          <p:cNvPr id="10" name="TextBox 10"/>
          <p:cNvSpPr txBox="1"/>
          <p:nvPr/>
        </p:nvSpPr>
        <p:spPr>
          <a:xfrm>
            <a:off x="1450528" y="1624842"/>
            <a:ext cx="5300602" cy="1066800"/>
          </a:xfrm>
          <a:prstGeom prst="rect">
            <a:avLst/>
          </a:prstGeom>
        </p:spPr>
        <p:txBody>
          <a:bodyPr lIns="0" tIns="0" rIns="0" bIns="0" rtlCol="0" anchor="t">
            <a:spAutoFit/>
          </a:bodyPr>
          <a:lstStyle/>
          <a:p>
            <a:pPr marL="0" lvl="0" indent="0" algn="l">
              <a:lnSpc>
                <a:spcPts val="8249"/>
              </a:lnSpc>
              <a:spcBef>
                <a:spcPct val="0"/>
              </a:spcBef>
            </a:pPr>
            <a:r>
              <a:rPr lang="en-US" sz="7499">
                <a:solidFill>
                  <a:srgbClr val="FFFFFF"/>
                </a:solidFill>
                <a:latin typeface="Montserrat Ultra-Bold"/>
              </a:rPr>
              <a:t>Key</a:t>
            </a:r>
          </a:p>
        </p:txBody>
      </p:sp>
      <p:sp>
        <p:nvSpPr>
          <p:cNvPr id="11" name="TextBox 11"/>
          <p:cNvSpPr txBox="1"/>
          <p:nvPr/>
        </p:nvSpPr>
        <p:spPr>
          <a:xfrm>
            <a:off x="1450528" y="2758317"/>
            <a:ext cx="6142943" cy="1066800"/>
          </a:xfrm>
          <a:prstGeom prst="rect">
            <a:avLst/>
          </a:prstGeom>
        </p:spPr>
        <p:txBody>
          <a:bodyPr lIns="0" tIns="0" rIns="0" bIns="0" rtlCol="0" anchor="t">
            <a:spAutoFit/>
          </a:bodyPr>
          <a:lstStyle/>
          <a:p>
            <a:pPr marL="0" lvl="0" indent="0" algn="l">
              <a:lnSpc>
                <a:spcPts val="8249"/>
              </a:lnSpc>
              <a:spcBef>
                <a:spcPct val="0"/>
              </a:spcBef>
            </a:pPr>
            <a:r>
              <a:rPr lang="en-US" sz="7499">
                <a:solidFill>
                  <a:srgbClr val="3DD9E3"/>
                </a:solidFill>
                <a:latin typeface="Montserrat Ultra-Bold"/>
              </a:rPr>
              <a:t>Takeaways</a:t>
            </a:r>
          </a:p>
        </p:txBody>
      </p:sp>
      <p:sp>
        <p:nvSpPr>
          <p:cNvPr id="12" name="Freeform 12"/>
          <p:cNvSpPr/>
          <p:nvPr/>
        </p:nvSpPr>
        <p:spPr>
          <a:xfrm>
            <a:off x="206417" y="155957"/>
            <a:ext cx="3136763" cy="872743"/>
          </a:xfrm>
          <a:custGeom>
            <a:avLst/>
            <a:gdLst/>
            <a:ahLst/>
            <a:cxnLst/>
            <a:rect l="l" t="t" r="r" b="b"/>
            <a:pathLst>
              <a:path w="3136763" h="872743">
                <a:moveTo>
                  <a:pt x="0" y="0"/>
                </a:moveTo>
                <a:lnTo>
                  <a:pt x="3136763" y="0"/>
                </a:lnTo>
                <a:lnTo>
                  <a:pt x="3136763" y="872743"/>
                </a:lnTo>
                <a:lnTo>
                  <a:pt x="0" y="872743"/>
                </a:lnTo>
                <a:lnTo>
                  <a:pt x="0" y="0"/>
                </a:lnTo>
                <a:close/>
              </a:path>
            </a:pathLst>
          </a:custGeom>
          <a:blipFill>
            <a:blip r:embed="rId3"/>
            <a:stretch>
              <a:fillRect/>
            </a:stretch>
          </a:blipFill>
        </p:spPr>
      </p:sp>
      <p:sp>
        <p:nvSpPr>
          <p:cNvPr id="13" name="TextBox 13"/>
          <p:cNvSpPr txBox="1"/>
          <p:nvPr/>
        </p:nvSpPr>
        <p:spPr>
          <a:xfrm>
            <a:off x="8054215" y="2077280"/>
            <a:ext cx="8744340" cy="4493134"/>
          </a:xfrm>
          <a:prstGeom prst="rect">
            <a:avLst/>
          </a:prstGeom>
        </p:spPr>
        <p:txBody>
          <a:bodyPr lIns="0" tIns="0" rIns="0" bIns="0" rtlCol="0" anchor="t">
            <a:spAutoFit/>
          </a:bodyPr>
          <a:lstStyle/>
          <a:p>
            <a:pPr marL="508440" lvl="1" indent="-254220" algn="l">
              <a:lnSpc>
                <a:spcPts val="3296"/>
              </a:lnSpc>
              <a:buFont typeface="Arial"/>
              <a:buChar char="•"/>
            </a:pPr>
            <a:r>
              <a:rPr lang="en-US" sz="2354">
                <a:solidFill>
                  <a:srgbClr val="FFFFFF"/>
                </a:solidFill>
                <a:latin typeface="Montserrat Classic Bold"/>
              </a:rPr>
              <a:t>Optimize Warehouse Management:</a:t>
            </a:r>
            <a:r>
              <a:rPr lang="en-US" sz="2354">
                <a:solidFill>
                  <a:srgbClr val="FFFFFF"/>
                </a:solidFill>
                <a:latin typeface="Montserrat Classic"/>
              </a:rPr>
              <a:t> Streamline operations to reduce costs and improve accuracy.</a:t>
            </a:r>
          </a:p>
          <a:p>
            <a:pPr algn="l">
              <a:lnSpc>
                <a:spcPts val="3296"/>
              </a:lnSpc>
            </a:pPr>
            <a:endParaRPr lang="en-US" sz="2354">
              <a:solidFill>
                <a:srgbClr val="FFFFFF"/>
              </a:solidFill>
              <a:latin typeface="Montserrat Classic"/>
            </a:endParaRPr>
          </a:p>
          <a:p>
            <a:pPr marL="508440" lvl="1" indent="-254220" algn="l">
              <a:lnSpc>
                <a:spcPts val="3296"/>
              </a:lnSpc>
              <a:buFont typeface="Arial"/>
              <a:buChar char="•"/>
            </a:pPr>
            <a:r>
              <a:rPr lang="en-US" sz="2354">
                <a:solidFill>
                  <a:srgbClr val="FFFFFF"/>
                </a:solidFill>
                <a:latin typeface="Montserrat Classic Bold"/>
              </a:rPr>
              <a:t>Enhance Inventory Processes: </a:t>
            </a:r>
            <a:r>
              <a:rPr lang="en-US" sz="2354">
                <a:solidFill>
                  <a:srgbClr val="FFFFFF"/>
                </a:solidFill>
                <a:latin typeface="Montserrat Classic"/>
              </a:rPr>
              <a:t>Ensure stock accuracy and balance to prevent shortages and excess.</a:t>
            </a:r>
          </a:p>
          <a:p>
            <a:pPr algn="l">
              <a:lnSpc>
                <a:spcPts val="3296"/>
              </a:lnSpc>
            </a:pPr>
            <a:endParaRPr lang="en-US" sz="2354">
              <a:solidFill>
                <a:srgbClr val="FFFFFF"/>
              </a:solidFill>
              <a:latin typeface="Montserrat Classic"/>
            </a:endParaRPr>
          </a:p>
          <a:p>
            <a:pPr marL="508440" lvl="1" indent="-254220" algn="l">
              <a:lnSpc>
                <a:spcPts val="3296"/>
              </a:lnSpc>
              <a:buFont typeface="Arial"/>
              <a:buChar char="•"/>
            </a:pPr>
            <a:r>
              <a:rPr lang="en-US" sz="2354">
                <a:solidFill>
                  <a:srgbClr val="FFFFFF"/>
                </a:solidFill>
                <a:latin typeface="Montserrat Classic Bold"/>
              </a:rPr>
              <a:t>Develop Report Analytics: </a:t>
            </a:r>
            <a:r>
              <a:rPr lang="en-US" sz="2354">
                <a:solidFill>
                  <a:srgbClr val="FFFFFF"/>
                </a:solidFill>
                <a:latin typeface="Montserrat Classic"/>
              </a:rPr>
              <a:t>Generate actionable insights and track performance effectively.</a:t>
            </a:r>
          </a:p>
          <a:p>
            <a:pPr algn="l">
              <a:lnSpc>
                <a:spcPts val="3296"/>
              </a:lnSpc>
            </a:pPr>
            <a:endParaRPr lang="en-US" sz="2354">
              <a:solidFill>
                <a:srgbClr val="FFFFFF"/>
              </a:solidFill>
              <a:latin typeface="Montserrat Classic"/>
            </a:endParaRPr>
          </a:p>
          <a:p>
            <a:pPr marL="508440" lvl="1" indent="-254220" algn="l">
              <a:lnSpc>
                <a:spcPts val="3296"/>
              </a:lnSpc>
              <a:buFont typeface="Arial"/>
              <a:buChar char="•"/>
            </a:pPr>
            <a:r>
              <a:rPr lang="en-US" sz="2354">
                <a:solidFill>
                  <a:srgbClr val="FFFFFF"/>
                </a:solidFill>
                <a:latin typeface="Montserrat Classic Bold"/>
              </a:rPr>
              <a:t>Implement Dashboard Analytics: </a:t>
            </a:r>
            <a:r>
              <a:rPr lang="en-US" sz="2354">
                <a:solidFill>
                  <a:srgbClr val="FFFFFF"/>
                </a:solidFill>
                <a:latin typeface="Montserrat Classic"/>
              </a:rPr>
              <a:t>Provide real-time visibility and easy access to key metrics.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64472"/>
        </a:solidFill>
        <a:effectLst/>
      </p:bgPr>
    </p:bg>
    <p:spTree>
      <p:nvGrpSpPr>
        <p:cNvPr id="1" name=""/>
        <p:cNvGrpSpPr/>
        <p:nvPr/>
      </p:nvGrpSpPr>
      <p:grpSpPr>
        <a:xfrm>
          <a:off x="0" y="0"/>
          <a:ext cx="0" cy="0"/>
          <a:chOff x="0" y="0"/>
          <a:chExt cx="0" cy="0"/>
        </a:xfrm>
      </p:grpSpPr>
      <p:grpSp>
        <p:nvGrpSpPr>
          <p:cNvPr id="2" name="Group 2"/>
          <p:cNvGrpSpPr/>
          <p:nvPr/>
        </p:nvGrpSpPr>
        <p:grpSpPr>
          <a:xfrm>
            <a:off x="13232959" y="-2519930"/>
            <a:ext cx="6381527" cy="6634510"/>
            <a:chOff x="0" y="0"/>
            <a:chExt cx="406400" cy="422511"/>
          </a:xfrm>
        </p:grpSpPr>
        <p:sp>
          <p:nvSpPr>
            <p:cNvPr id="3" name="Freeform 3"/>
            <p:cNvSpPr/>
            <p:nvPr/>
          </p:nvSpPr>
          <p:spPr>
            <a:xfrm>
              <a:off x="0" y="0"/>
              <a:ext cx="406400" cy="422511"/>
            </a:xfrm>
            <a:custGeom>
              <a:avLst/>
              <a:gdLst/>
              <a:ahLst/>
              <a:cxnLst/>
              <a:rect l="l" t="t" r="r" b="b"/>
              <a:pathLst>
                <a:path w="406400" h="422511">
                  <a:moveTo>
                    <a:pt x="203200" y="0"/>
                  </a:moveTo>
                  <a:lnTo>
                    <a:pt x="406400" y="0"/>
                  </a:lnTo>
                  <a:lnTo>
                    <a:pt x="203200" y="422511"/>
                  </a:lnTo>
                  <a:lnTo>
                    <a:pt x="0" y="422511"/>
                  </a:lnTo>
                  <a:lnTo>
                    <a:pt x="203200" y="0"/>
                  </a:lnTo>
                  <a:close/>
                </a:path>
              </a:pathLst>
            </a:custGeom>
            <a:solidFill>
              <a:srgbClr val="0E5386"/>
            </a:solidFill>
          </p:spPr>
        </p:sp>
        <p:sp>
          <p:nvSpPr>
            <p:cNvPr id="4" name="TextBox 4"/>
            <p:cNvSpPr txBox="1"/>
            <p:nvPr/>
          </p:nvSpPr>
          <p:spPr>
            <a:xfrm>
              <a:off x="101600" y="-47625"/>
              <a:ext cx="203200" cy="470136"/>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1784590" y="7423809"/>
            <a:ext cx="6381527" cy="6634510"/>
            <a:chOff x="0" y="0"/>
            <a:chExt cx="406400" cy="422511"/>
          </a:xfrm>
        </p:grpSpPr>
        <p:sp>
          <p:nvSpPr>
            <p:cNvPr id="6" name="Freeform 6"/>
            <p:cNvSpPr/>
            <p:nvPr/>
          </p:nvSpPr>
          <p:spPr>
            <a:xfrm>
              <a:off x="0" y="0"/>
              <a:ext cx="406400" cy="422511"/>
            </a:xfrm>
            <a:custGeom>
              <a:avLst/>
              <a:gdLst/>
              <a:ahLst/>
              <a:cxnLst/>
              <a:rect l="l" t="t" r="r" b="b"/>
              <a:pathLst>
                <a:path w="406400" h="422511">
                  <a:moveTo>
                    <a:pt x="203200" y="0"/>
                  </a:moveTo>
                  <a:lnTo>
                    <a:pt x="406400" y="0"/>
                  </a:lnTo>
                  <a:lnTo>
                    <a:pt x="203200" y="422511"/>
                  </a:lnTo>
                  <a:lnTo>
                    <a:pt x="0" y="422511"/>
                  </a:lnTo>
                  <a:lnTo>
                    <a:pt x="203200" y="0"/>
                  </a:lnTo>
                  <a:close/>
                </a:path>
              </a:pathLst>
            </a:custGeom>
            <a:solidFill>
              <a:srgbClr val="0E5386"/>
            </a:solidFill>
          </p:spPr>
        </p:sp>
        <p:sp>
          <p:nvSpPr>
            <p:cNvPr id="7" name="TextBox 7"/>
            <p:cNvSpPr txBox="1"/>
            <p:nvPr/>
          </p:nvSpPr>
          <p:spPr>
            <a:xfrm>
              <a:off x="101600" y="-47625"/>
              <a:ext cx="203200" cy="470136"/>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3336552" y="2110022"/>
            <a:ext cx="11614896" cy="6066956"/>
            <a:chOff x="0" y="0"/>
            <a:chExt cx="1556067" cy="812800"/>
          </a:xfrm>
        </p:grpSpPr>
        <p:sp>
          <p:nvSpPr>
            <p:cNvPr id="9" name="Freeform 9"/>
            <p:cNvSpPr/>
            <p:nvPr/>
          </p:nvSpPr>
          <p:spPr>
            <a:xfrm>
              <a:off x="0" y="0"/>
              <a:ext cx="1556067" cy="812800"/>
            </a:xfrm>
            <a:custGeom>
              <a:avLst/>
              <a:gdLst/>
              <a:ahLst/>
              <a:cxnLst/>
              <a:rect l="l" t="t" r="r" b="b"/>
              <a:pathLst>
                <a:path w="1556067" h="812800">
                  <a:moveTo>
                    <a:pt x="0" y="0"/>
                  </a:moveTo>
                  <a:lnTo>
                    <a:pt x="1556067" y="0"/>
                  </a:lnTo>
                  <a:lnTo>
                    <a:pt x="1556067" y="812800"/>
                  </a:lnTo>
                  <a:lnTo>
                    <a:pt x="0" y="812800"/>
                  </a:lnTo>
                  <a:close/>
                </a:path>
              </a:pathLst>
            </a:custGeom>
            <a:solidFill>
              <a:srgbClr val="3DD9E3"/>
            </a:solidFill>
          </p:spPr>
        </p:sp>
        <p:sp>
          <p:nvSpPr>
            <p:cNvPr id="10" name="TextBox 10"/>
            <p:cNvSpPr txBox="1"/>
            <p:nvPr/>
          </p:nvSpPr>
          <p:spPr>
            <a:xfrm>
              <a:off x="0" y="-47625"/>
              <a:ext cx="1556067" cy="860425"/>
            </a:xfrm>
            <a:prstGeom prst="rect">
              <a:avLst/>
            </a:prstGeom>
          </p:spPr>
          <p:txBody>
            <a:bodyPr lIns="50800" tIns="50800" rIns="50800" bIns="50800" rtlCol="0" anchor="ctr"/>
            <a:lstStyle/>
            <a:p>
              <a:pPr algn="ctr">
                <a:lnSpc>
                  <a:spcPts val="3359"/>
                </a:lnSpc>
              </a:pPr>
              <a:endParaRPr/>
            </a:p>
          </p:txBody>
        </p:sp>
      </p:grpSp>
      <p:sp>
        <p:nvSpPr>
          <p:cNvPr id="11" name="TextBox 11"/>
          <p:cNvSpPr txBox="1"/>
          <p:nvPr/>
        </p:nvSpPr>
        <p:spPr>
          <a:xfrm>
            <a:off x="4348638" y="3586079"/>
            <a:ext cx="9590723" cy="3610142"/>
          </a:xfrm>
          <a:prstGeom prst="rect">
            <a:avLst/>
          </a:prstGeom>
        </p:spPr>
        <p:txBody>
          <a:bodyPr lIns="0" tIns="0" rIns="0" bIns="0" rtlCol="0" anchor="t">
            <a:spAutoFit/>
          </a:bodyPr>
          <a:lstStyle/>
          <a:p>
            <a:pPr algn="ctr">
              <a:lnSpc>
                <a:spcPts val="13646"/>
              </a:lnSpc>
            </a:pPr>
            <a:r>
              <a:rPr lang="en-US" sz="15685">
                <a:solidFill>
                  <a:srgbClr val="064472"/>
                </a:solidFill>
                <a:latin typeface="Montserrat Bold"/>
              </a:rPr>
              <a:t>THANK</a:t>
            </a:r>
          </a:p>
          <a:p>
            <a:pPr marL="0" lvl="0" indent="0" algn="ctr">
              <a:lnSpc>
                <a:spcPts val="13646"/>
              </a:lnSpc>
            </a:pPr>
            <a:r>
              <a:rPr lang="en-US" sz="15685">
                <a:solidFill>
                  <a:srgbClr val="064472"/>
                </a:solidFill>
                <a:latin typeface="Montserrat Bold"/>
              </a:rPr>
              <a:t>YOU</a:t>
            </a:r>
          </a:p>
        </p:txBody>
      </p:sp>
      <p:sp>
        <p:nvSpPr>
          <p:cNvPr id="12" name="Freeform 12"/>
          <p:cNvSpPr/>
          <p:nvPr/>
        </p:nvSpPr>
        <p:spPr>
          <a:xfrm>
            <a:off x="206417" y="155957"/>
            <a:ext cx="3136763" cy="872743"/>
          </a:xfrm>
          <a:custGeom>
            <a:avLst/>
            <a:gdLst/>
            <a:ahLst/>
            <a:cxnLst/>
            <a:rect l="l" t="t" r="r" b="b"/>
            <a:pathLst>
              <a:path w="3136763" h="872743">
                <a:moveTo>
                  <a:pt x="0" y="0"/>
                </a:moveTo>
                <a:lnTo>
                  <a:pt x="3136763" y="0"/>
                </a:lnTo>
                <a:lnTo>
                  <a:pt x="3136763" y="872743"/>
                </a:lnTo>
                <a:lnTo>
                  <a:pt x="0" y="872743"/>
                </a:lnTo>
                <a:lnTo>
                  <a:pt x="0" y="0"/>
                </a:lnTo>
                <a:close/>
              </a:path>
            </a:pathLst>
          </a:custGeom>
          <a:blipFill>
            <a:blip r:embed="rId2"/>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64472"/>
        </a:solidFill>
        <a:effectLst/>
      </p:bgPr>
    </p:bg>
    <p:spTree>
      <p:nvGrpSpPr>
        <p:cNvPr id="1" name=""/>
        <p:cNvGrpSpPr/>
        <p:nvPr/>
      </p:nvGrpSpPr>
      <p:grpSpPr>
        <a:xfrm>
          <a:off x="0" y="0"/>
          <a:ext cx="0" cy="0"/>
          <a:chOff x="0" y="0"/>
          <a:chExt cx="0" cy="0"/>
        </a:xfrm>
      </p:grpSpPr>
      <p:sp>
        <p:nvSpPr>
          <p:cNvPr id="2" name="TextBox 2"/>
          <p:cNvSpPr txBox="1"/>
          <p:nvPr/>
        </p:nvSpPr>
        <p:spPr>
          <a:xfrm>
            <a:off x="1203346" y="1173557"/>
            <a:ext cx="5424578" cy="1139825"/>
          </a:xfrm>
          <a:prstGeom prst="rect">
            <a:avLst/>
          </a:prstGeom>
        </p:spPr>
        <p:txBody>
          <a:bodyPr lIns="0" tIns="0" rIns="0" bIns="0" rtlCol="0" anchor="t">
            <a:spAutoFit/>
          </a:bodyPr>
          <a:lstStyle/>
          <a:p>
            <a:pPr marL="0" lvl="0" indent="0" algn="l">
              <a:lnSpc>
                <a:spcPts val="8800"/>
              </a:lnSpc>
              <a:spcBef>
                <a:spcPct val="0"/>
              </a:spcBef>
            </a:pPr>
            <a:r>
              <a:rPr lang="en-US" sz="8000" u="none" strike="noStrike">
                <a:solidFill>
                  <a:srgbClr val="FFFFFF"/>
                </a:solidFill>
                <a:latin typeface="Montserrat Ultra-Bold"/>
              </a:rPr>
              <a:t>Agenda</a:t>
            </a:r>
          </a:p>
        </p:txBody>
      </p:sp>
      <p:grpSp>
        <p:nvGrpSpPr>
          <p:cNvPr id="3" name="Group 3"/>
          <p:cNvGrpSpPr/>
          <p:nvPr/>
        </p:nvGrpSpPr>
        <p:grpSpPr>
          <a:xfrm>
            <a:off x="1203346" y="3032420"/>
            <a:ext cx="942335" cy="572755"/>
            <a:chOff x="0" y="0"/>
            <a:chExt cx="813407" cy="494393"/>
          </a:xfrm>
        </p:grpSpPr>
        <p:sp>
          <p:nvSpPr>
            <p:cNvPr id="4" name="Freeform 4"/>
            <p:cNvSpPr/>
            <p:nvPr/>
          </p:nvSpPr>
          <p:spPr>
            <a:xfrm>
              <a:off x="0" y="0"/>
              <a:ext cx="813407" cy="494393"/>
            </a:xfrm>
            <a:custGeom>
              <a:avLst/>
              <a:gdLst/>
              <a:ahLst/>
              <a:cxnLst/>
              <a:rect l="l" t="t" r="r" b="b"/>
              <a:pathLst>
                <a:path w="813407" h="494393">
                  <a:moveTo>
                    <a:pt x="203200" y="0"/>
                  </a:moveTo>
                  <a:lnTo>
                    <a:pt x="813407" y="0"/>
                  </a:lnTo>
                  <a:lnTo>
                    <a:pt x="610207" y="494393"/>
                  </a:lnTo>
                  <a:lnTo>
                    <a:pt x="0" y="494393"/>
                  </a:lnTo>
                  <a:lnTo>
                    <a:pt x="203200" y="0"/>
                  </a:lnTo>
                  <a:close/>
                </a:path>
              </a:pathLst>
            </a:custGeom>
            <a:solidFill>
              <a:srgbClr val="3DD9E3"/>
            </a:solidFill>
          </p:spPr>
        </p:sp>
        <p:sp>
          <p:nvSpPr>
            <p:cNvPr id="5" name="TextBox 5"/>
            <p:cNvSpPr txBox="1"/>
            <p:nvPr/>
          </p:nvSpPr>
          <p:spPr>
            <a:xfrm>
              <a:off x="101600" y="-47625"/>
              <a:ext cx="610207" cy="542018"/>
            </a:xfrm>
            <a:prstGeom prst="rect">
              <a:avLst/>
            </a:prstGeom>
          </p:spPr>
          <p:txBody>
            <a:bodyPr lIns="50800" tIns="50800" rIns="50800" bIns="50800" rtlCol="0" anchor="ctr"/>
            <a:lstStyle/>
            <a:p>
              <a:pPr algn="ctr">
                <a:lnSpc>
                  <a:spcPts val="3359"/>
                </a:lnSpc>
              </a:pPr>
              <a:endParaRPr/>
            </a:p>
          </p:txBody>
        </p:sp>
      </p:grpSp>
      <p:grpSp>
        <p:nvGrpSpPr>
          <p:cNvPr id="6" name="Group 6"/>
          <p:cNvGrpSpPr/>
          <p:nvPr/>
        </p:nvGrpSpPr>
        <p:grpSpPr>
          <a:xfrm>
            <a:off x="1203346" y="6055952"/>
            <a:ext cx="942335" cy="572755"/>
            <a:chOff x="0" y="0"/>
            <a:chExt cx="813407" cy="494393"/>
          </a:xfrm>
        </p:grpSpPr>
        <p:sp>
          <p:nvSpPr>
            <p:cNvPr id="7" name="Freeform 7"/>
            <p:cNvSpPr/>
            <p:nvPr/>
          </p:nvSpPr>
          <p:spPr>
            <a:xfrm>
              <a:off x="0" y="0"/>
              <a:ext cx="813407" cy="494393"/>
            </a:xfrm>
            <a:custGeom>
              <a:avLst/>
              <a:gdLst/>
              <a:ahLst/>
              <a:cxnLst/>
              <a:rect l="l" t="t" r="r" b="b"/>
              <a:pathLst>
                <a:path w="813407" h="494393">
                  <a:moveTo>
                    <a:pt x="203200" y="0"/>
                  </a:moveTo>
                  <a:lnTo>
                    <a:pt x="813407" y="0"/>
                  </a:lnTo>
                  <a:lnTo>
                    <a:pt x="610207" y="494393"/>
                  </a:lnTo>
                  <a:lnTo>
                    <a:pt x="0" y="494393"/>
                  </a:lnTo>
                  <a:lnTo>
                    <a:pt x="203200" y="0"/>
                  </a:lnTo>
                  <a:close/>
                </a:path>
              </a:pathLst>
            </a:custGeom>
            <a:solidFill>
              <a:srgbClr val="3DD9E3"/>
            </a:solidFill>
          </p:spPr>
        </p:sp>
        <p:sp>
          <p:nvSpPr>
            <p:cNvPr id="8" name="TextBox 8"/>
            <p:cNvSpPr txBox="1"/>
            <p:nvPr/>
          </p:nvSpPr>
          <p:spPr>
            <a:xfrm>
              <a:off x="101600" y="-47625"/>
              <a:ext cx="610207" cy="542018"/>
            </a:xfrm>
            <a:prstGeom prst="rect">
              <a:avLst/>
            </a:prstGeom>
          </p:spPr>
          <p:txBody>
            <a:bodyPr lIns="50800" tIns="50800" rIns="50800" bIns="50800" rtlCol="0" anchor="ctr"/>
            <a:lstStyle/>
            <a:p>
              <a:pPr algn="ctr">
                <a:lnSpc>
                  <a:spcPts val="3359"/>
                </a:lnSpc>
              </a:pPr>
              <a:endParaRPr/>
            </a:p>
          </p:txBody>
        </p:sp>
      </p:grpSp>
      <p:grpSp>
        <p:nvGrpSpPr>
          <p:cNvPr id="9" name="Group 9"/>
          <p:cNvGrpSpPr/>
          <p:nvPr/>
        </p:nvGrpSpPr>
        <p:grpSpPr>
          <a:xfrm>
            <a:off x="9065734" y="4516070"/>
            <a:ext cx="942335" cy="572755"/>
            <a:chOff x="0" y="0"/>
            <a:chExt cx="813407" cy="494393"/>
          </a:xfrm>
        </p:grpSpPr>
        <p:sp>
          <p:nvSpPr>
            <p:cNvPr id="10" name="Freeform 10"/>
            <p:cNvSpPr/>
            <p:nvPr/>
          </p:nvSpPr>
          <p:spPr>
            <a:xfrm>
              <a:off x="0" y="0"/>
              <a:ext cx="813407" cy="494393"/>
            </a:xfrm>
            <a:custGeom>
              <a:avLst/>
              <a:gdLst/>
              <a:ahLst/>
              <a:cxnLst/>
              <a:rect l="l" t="t" r="r" b="b"/>
              <a:pathLst>
                <a:path w="813407" h="494393">
                  <a:moveTo>
                    <a:pt x="203200" y="0"/>
                  </a:moveTo>
                  <a:lnTo>
                    <a:pt x="813407" y="0"/>
                  </a:lnTo>
                  <a:lnTo>
                    <a:pt x="610207" y="494393"/>
                  </a:lnTo>
                  <a:lnTo>
                    <a:pt x="0" y="494393"/>
                  </a:lnTo>
                  <a:lnTo>
                    <a:pt x="203200" y="0"/>
                  </a:lnTo>
                  <a:close/>
                </a:path>
              </a:pathLst>
            </a:custGeom>
            <a:solidFill>
              <a:srgbClr val="3DD9E3"/>
            </a:solidFill>
          </p:spPr>
        </p:sp>
        <p:sp>
          <p:nvSpPr>
            <p:cNvPr id="11" name="TextBox 11"/>
            <p:cNvSpPr txBox="1"/>
            <p:nvPr/>
          </p:nvSpPr>
          <p:spPr>
            <a:xfrm>
              <a:off x="101600" y="-47625"/>
              <a:ext cx="610207" cy="542018"/>
            </a:xfrm>
            <a:prstGeom prst="rect">
              <a:avLst/>
            </a:prstGeom>
          </p:spPr>
          <p:txBody>
            <a:bodyPr lIns="50800" tIns="50800" rIns="50800" bIns="50800" rtlCol="0" anchor="ctr"/>
            <a:lstStyle/>
            <a:p>
              <a:pPr algn="ctr">
                <a:lnSpc>
                  <a:spcPts val="3359"/>
                </a:lnSpc>
              </a:pPr>
              <a:endParaRPr/>
            </a:p>
          </p:txBody>
        </p:sp>
      </p:grpSp>
      <p:grpSp>
        <p:nvGrpSpPr>
          <p:cNvPr id="12" name="Group 12"/>
          <p:cNvGrpSpPr/>
          <p:nvPr/>
        </p:nvGrpSpPr>
        <p:grpSpPr>
          <a:xfrm>
            <a:off x="1203346" y="4533589"/>
            <a:ext cx="942335" cy="572755"/>
            <a:chOff x="0" y="0"/>
            <a:chExt cx="813407" cy="494393"/>
          </a:xfrm>
        </p:grpSpPr>
        <p:sp>
          <p:nvSpPr>
            <p:cNvPr id="13" name="Freeform 13"/>
            <p:cNvSpPr/>
            <p:nvPr/>
          </p:nvSpPr>
          <p:spPr>
            <a:xfrm>
              <a:off x="0" y="0"/>
              <a:ext cx="813407" cy="494393"/>
            </a:xfrm>
            <a:custGeom>
              <a:avLst/>
              <a:gdLst/>
              <a:ahLst/>
              <a:cxnLst/>
              <a:rect l="l" t="t" r="r" b="b"/>
              <a:pathLst>
                <a:path w="813407" h="494393">
                  <a:moveTo>
                    <a:pt x="203200" y="0"/>
                  </a:moveTo>
                  <a:lnTo>
                    <a:pt x="813407" y="0"/>
                  </a:lnTo>
                  <a:lnTo>
                    <a:pt x="610207" y="494393"/>
                  </a:lnTo>
                  <a:lnTo>
                    <a:pt x="0" y="494393"/>
                  </a:lnTo>
                  <a:lnTo>
                    <a:pt x="203200" y="0"/>
                  </a:lnTo>
                  <a:close/>
                </a:path>
              </a:pathLst>
            </a:custGeom>
            <a:solidFill>
              <a:srgbClr val="3DD9E3"/>
            </a:solidFill>
          </p:spPr>
        </p:sp>
        <p:sp>
          <p:nvSpPr>
            <p:cNvPr id="14" name="TextBox 14"/>
            <p:cNvSpPr txBox="1"/>
            <p:nvPr/>
          </p:nvSpPr>
          <p:spPr>
            <a:xfrm>
              <a:off x="101600" y="-47625"/>
              <a:ext cx="610207" cy="542018"/>
            </a:xfrm>
            <a:prstGeom prst="rect">
              <a:avLst/>
            </a:prstGeom>
          </p:spPr>
          <p:txBody>
            <a:bodyPr lIns="50800" tIns="50800" rIns="50800" bIns="50800" rtlCol="0" anchor="ctr"/>
            <a:lstStyle/>
            <a:p>
              <a:pPr algn="ctr">
                <a:lnSpc>
                  <a:spcPts val="3359"/>
                </a:lnSpc>
              </a:pPr>
              <a:endParaRPr/>
            </a:p>
          </p:txBody>
        </p:sp>
      </p:grpSp>
      <p:grpSp>
        <p:nvGrpSpPr>
          <p:cNvPr id="15" name="Group 15"/>
          <p:cNvGrpSpPr/>
          <p:nvPr/>
        </p:nvGrpSpPr>
        <p:grpSpPr>
          <a:xfrm>
            <a:off x="9065734" y="3032420"/>
            <a:ext cx="942335" cy="572755"/>
            <a:chOff x="0" y="0"/>
            <a:chExt cx="813407" cy="494393"/>
          </a:xfrm>
        </p:grpSpPr>
        <p:sp>
          <p:nvSpPr>
            <p:cNvPr id="16" name="Freeform 16"/>
            <p:cNvSpPr/>
            <p:nvPr/>
          </p:nvSpPr>
          <p:spPr>
            <a:xfrm>
              <a:off x="0" y="0"/>
              <a:ext cx="813407" cy="494393"/>
            </a:xfrm>
            <a:custGeom>
              <a:avLst/>
              <a:gdLst/>
              <a:ahLst/>
              <a:cxnLst/>
              <a:rect l="l" t="t" r="r" b="b"/>
              <a:pathLst>
                <a:path w="813407" h="494393">
                  <a:moveTo>
                    <a:pt x="203200" y="0"/>
                  </a:moveTo>
                  <a:lnTo>
                    <a:pt x="813407" y="0"/>
                  </a:lnTo>
                  <a:lnTo>
                    <a:pt x="610207" y="494393"/>
                  </a:lnTo>
                  <a:lnTo>
                    <a:pt x="0" y="494393"/>
                  </a:lnTo>
                  <a:lnTo>
                    <a:pt x="203200" y="0"/>
                  </a:lnTo>
                  <a:close/>
                </a:path>
              </a:pathLst>
            </a:custGeom>
            <a:solidFill>
              <a:srgbClr val="3DD9E3"/>
            </a:solidFill>
          </p:spPr>
        </p:sp>
        <p:sp>
          <p:nvSpPr>
            <p:cNvPr id="17" name="TextBox 17"/>
            <p:cNvSpPr txBox="1"/>
            <p:nvPr/>
          </p:nvSpPr>
          <p:spPr>
            <a:xfrm>
              <a:off x="101600" y="-47625"/>
              <a:ext cx="610207" cy="542018"/>
            </a:xfrm>
            <a:prstGeom prst="rect">
              <a:avLst/>
            </a:prstGeom>
          </p:spPr>
          <p:txBody>
            <a:bodyPr lIns="50800" tIns="50800" rIns="50800" bIns="50800" rtlCol="0" anchor="ctr"/>
            <a:lstStyle/>
            <a:p>
              <a:pPr algn="ctr">
                <a:lnSpc>
                  <a:spcPts val="3359"/>
                </a:lnSpc>
              </a:pPr>
              <a:endParaRPr/>
            </a:p>
          </p:txBody>
        </p:sp>
      </p:grpSp>
      <p:grpSp>
        <p:nvGrpSpPr>
          <p:cNvPr id="18" name="Group 18"/>
          <p:cNvGrpSpPr/>
          <p:nvPr/>
        </p:nvGrpSpPr>
        <p:grpSpPr>
          <a:xfrm>
            <a:off x="9065734" y="6017238"/>
            <a:ext cx="942335" cy="572755"/>
            <a:chOff x="0" y="0"/>
            <a:chExt cx="813407" cy="494393"/>
          </a:xfrm>
        </p:grpSpPr>
        <p:sp>
          <p:nvSpPr>
            <p:cNvPr id="19" name="Freeform 19"/>
            <p:cNvSpPr/>
            <p:nvPr/>
          </p:nvSpPr>
          <p:spPr>
            <a:xfrm>
              <a:off x="0" y="0"/>
              <a:ext cx="813407" cy="494393"/>
            </a:xfrm>
            <a:custGeom>
              <a:avLst/>
              <a:gdLst/>
              <a:ahLst/>
              <a:cxnLst/>
              <a:rect l="l" t="t" r="r" b="b"/>
              <a:pathLst>
                <a:path w="813407" h="494393">
                  <a:moveTo>
                    <a:pt x="203200" y="0"/>
                  </a:moveTo>
                  <a:lnTo>
                    <a:pt x="813407" y="0"/>
                  </a:lnTo>
                  <a:lnTo>
                    <a:pt x="610207" y="494393"/>
                  </a:lnTo>
                  <a:lnTo>
                    <a:pt x="0" y="494393"/>
                  </a:lnTo>
                  <a:lnTo>
                    <a:pt x="203200" y="0"/>
                  </a:lnTo>
                  <a:close/>
                </a:path>
              </a:pathLst>
            </a:custGeom>
            <a:solidFill>
              <a:srgbClr val="3DD9E3"/>
            </a:solidFill>
          </p:spPr>
        </p:sp>
        <p:sp>
          <p:nvSpPr>
            <p:cNvPr id="20" name="TextBox 20"/>
            <p:cNvSpPr txBox="1"/>
            <p:nvPr/>
          </p:nvSpPr>
          <p:spPr>
            <a:xfrm>
              <a:off x="101600" y="-47625"/>
              <a:ext cx="610207" cy="542018"/>
            </a:xfrm>
            <a:prstGeom prst="rect">
              <a:avLst/>
            </a:prstGeom>
          </p:spPr>
          <p:txBody>
            <a:bodyPr lIns="50800" tIns="50800" rIns="50800" bIns="50800" rtlCol="0" anchor="ctr"/>
            <a:lstStyle/>
            <a:p>
              <a:pPr algn="ctr">
                <a:lnSpc>
                  <a:spcPts val="3359"/>
                </a:lnSpc>
              </a:pPr>
              <a:endParaRPr/>
            </a:p>
          </p:txBody>
        </p:sp>
      </p:grpSp>
      <p:grpSp>
        <p:nvGrpSpPr>
          <p:cNvPr id="21" name="Group 21"/>
          <p:cNvGrpSpPr/>
          <p:nvPr/>
        </p:nvGrpSpPr>
        <p:grpSpPr>
          <a:xfrm>
            <a:off x="11609018" y="-1253427"/>
            <a:ext cx="5809676" cy="6039989"/>
            <a:chOff x="0" y="0"/>
            <a:chExt cx="406400" cy="422511"/>
          </a:xfrm>
        </p:grpSpPr>
        <p:sp>
          <p:nvSpPr>
            <p:cNvPr id="22" name="Freeform 22"/>
            <p:cNvSpPr/>
            <p:nvPr/>
          </p:nvSpPr>
          <p:spPr>
            <a:xfrm>
              <a:off x="0" y="0"/>
              <a:ext cx="406400" cy="422511"/>
            </a:xfrm>
            <a:custGeom>
              <a:avLst/>
              <a:gdLst/>
              <a:ahLst/>
              <a:cxnLst/>
              <a:rect l="l" t="t" r="r" b="b"/>
              <a:pathLst>
                <a:path w="406400" h="422511">
                  <a:moveTo>
                    <a:pt x="203200" y="0"/>
                  </a:moveTo>
                  <a:lnTo>
                    <a:pt x="406400" y="0"/>
                  </a:lnTo>
                  <a:lnTo>
                    <a:pt x="203200" y="422511"/>
                  </a:lnTo>
                  <a:lnTo>
                    <a:pt x="0" y="422511"/>
                  </a:lnTo>
                  <a:lnTo>
                    <a:pt x="203200" y="0"/>
                  </a:lnTo>
                  <a:close/>
                </a:path>
              </a:pathLst>
            </a:custGeom>
            <a:solidFill>
              <a:srgbClr val="0E5386"/>
            </a:solidFill>
          </p:spPr>
        </p:sp>
        <p:sp>
          <p:nvSpPr>
            <p:cNvPr id="23" name="TextBox 23"/>
            <p:cNvSpPr txBox="1"/>
            <p:nvPr/>
          </p:nvSpPr>
          <p:spPr>
            <a:xfrm>
              <a:off x="101600" y="-47625"/>
              <a:ext cx="203200" cy="470136"/>
            </a:xfrm>
            <a:prstGeom prst="rect">
              <a:avLst/>
            </a:prstGeom>
          </p:spPr>
          <p:txBody>
            <a:bodyPr lIns="50800" tIns="50800" rIns="50800" bIns="50800" rtlCol="0" anchor="ctr"/>
            <a:lstStyle/>
            <a:p>
              <a:pPr algn="ctr">
                <a:lnSpc>
                  <a:spcPts val="3359"/>
                </a:lnSpc>
              </a:pPr>
              <a:endParaRPr/>
            </a:p>
          </p:txBody>
        </p:sp>
      </p:grpSp>
      <p:sp>
        <p:nvSpPr>
          <p:cNvPr id="24" name="AutoShape 24"/>
          <p:cNvSpPr/>
          <p:nvPr/>
        </p:nvSpPr>
        <p:spPr>
          <a:xfrm>
            <a:off x="1203346" y="3894263"/>
            <a:ext cx="6770512" cy="0"/>
          </a:xfrm>
          <a:prstGeom prst="line">
            <a:avLst/>
          </a:prstGeom>
          <a:ln w="9525" cap="flat">
            <a:solidFill>
              <a:srgbClr val="A5C4DB"/>
            </a:solidFill>
            <a:prstDash val="solid"/>
            <a:headEnd type="none" w="sm" len="sm"/>
            <a:tailEnd type="none" w="sm" len="sm"/>
          </a:ln>
        </p:spPr>
      </p:sp>
      <p:sp>
        <p:nvSpPr>
          <p:cNvPr id="25" name="AutoShape 25"/>
          <p:cNvSpPr/>
          <p:nvPr/>
        </p:nvSpPr>
        <p:spPr>
          <a:xfrm>
            <a:off x="9065734" y="3825947"/>
            <a:ext cx="6770512" cy="0"/>
          </a:xfrm>
          <a:prstGeom prst="line">
            <a:avLst/>
          </a:prstGeom>
          <a:ln w="9525" cap="flat">
            <a:solidFill>
              <a:srgbClr val="A5C4DB"/>
            </a:solidFill>
            <a:prstDash val="solid"/>
            <a:headEnd type="none" w="sm" len="sm"/>
            <a:tailEnd type="none" w="sm" len="sm"/>
          </a:ln>
        </p:spPr>
      </p:sp>
      <p:sp>
        <p:nvSpPr>
          <p:cNvPr id="26" name="AutoShape 26"/>
          <p:cNvSpPr/>
          <p:nvPr/>
        </p:nvSpPr>
        <p:spPr>
          <a:xfrm>
            <a:off x="1203346" y="5417270"/>
            <a:ext cx="6770512" cy="0"/>
          </a:xfrm>
          <a:prstGeom prst="line">
            <a:avLst/>
          </a:prstGeom>
          <a:ln w="9525" cap="flat">
            <a:solidFill>
              <a:srgbClr val="A5C4DB"/>
            </a:solidFill>
            <a:prstDash val="solid"/>
            <a:headEnd type="none" w="sm" len="sm"/>
            <a:tailEnd type="none" w="sm" len="sm"/>
          </a:ln>
        </p:spPr>
      </p:sp>
      <p:sp>
        <p:nvSpPr>
          <p:cNvPr id="27" name="AutoShape 27"/>
          <p:cNvSpPr/>
          <p:nvPr/>
        </p:nvSpPr>
        <p:spPr>
          <a:xfrm>
            <a:off x="9065734" y="5348955"/>
            <a:ext cx="6770512" cy="0"/>
          </a:xfrm>
          <a:prstGeom prst="line">
            <a:avLst/>
          </a:prstGeom>
          <a:ln w="9525" cap="flat">
            <a:solidFill>
              <a:srgbClr val="A5C4DB"/>
            </a:solidFill>
            <a:prstDash val="solid"/>
            <a:headEnd type="none" w="sm" len="sm"/>
            <a:tailEnd type="none" w="sm" len="sm"/>
          </a:ln>
        </p:spPr>
      </p:sp>
      <p:sp>
        <p:nvSpPr>
          <p:cNvPr id="28" name="AutoShape 28"/>
          <p:cNvSpPr/>
          <p:nvPr/>
        </p:nvSpPr>
        <p:spPr>
          <a:xfrm>
            <a:off x="1203346" y="6967779"/>
            <a:ext cx="6770512" cy="0"/>
          </a:xfrm>
          <a:prstGeom prst="line">
            <a:avLst/>
          </a:prstGeom>
          <a:ln w="9525" cap="flat">
            <a:solidFill>
              <a:srgbClr val="A5C4DB"/>
            </a:solidFill>
            <a:prstDash val="solid"/>
            <a:headEnd type="none" w="sm" len="sm"/>
            <a:tailEnd type="none" w="sm" len="sm"/>
          </a:ln>
        </p:spPr>
      </p:sp>
      <p:sp>
        <p:nvSpPr>
          <p:cNvPr id="29" name="AutoShape 29"/>
          <p:cNvSpPr/>
          <p:nvPr/>
        </p:nvSpPr>
        <p:spPr>
          <a:xfrm>
            <a:off x="9065734" y="6899464"/>
            <a:ext cx="6770512" cy="0"/>
          </a:xfrm>
          <a:prstGeom prst="line">
            <a:avLst/>
          </a:prstGeom>
          <a:ln w="9525" cap="flat">
            <a:solidFill>
              <a:srgbClr val="A5C4DB"/>
            </a:solidFill>
            <a:prstDash val="solid"/>
            <a:headEnd type="none" w="sm" len="sm"/>
            <a:tailEnd type="none" w="sm" len="sm"/>
          </a:ln>
        </p:spPr>
      </p:sp>
      <p:sp>
        <p:nvSpPr>
          <p:cNvPr id="30" name="TextBox 30"/>
          <p:cNvSpPr txBox="1"/>
          <p:nvPr/>
        </p:nvSpPr>
        <p:spPr>
          <a:xfrm>
            <a:off x="3075048" y="3062281"/>
            <a:ext cx="3839934" cy="537837"/>
          </a:xfrm>
          <a:prstGeom prst="rect">
            <a:avLst/>
          </a:prstGeom>
        </p:spPr>
        <p:txBody>
          <a:bodyPr lIns="0" tIns="0" rIns="0" bIns="0" rtlCol="0" anchor="t">
            <a:spAutoFit/>
          </a:bodyPr>
          <a:lstStyle/>
          <a:p>
            <a:pPr algn="l">
              <a:lnSpc>
                <a:spcPts val="4416"/>
              </a:lnSpc>
            </a:pPr>
            <a:r>
              <a:rPr lang="en-US" sz="3154">
                <a:solidFill>
                  <a:srgbClr val="FFFFFF"/>
                </a:solidFill>
                <a:latin typeface="Montserrat"/>
              </a:rPr>
              <a:t>Introduction</a:t>
            </a:r>
          </a:p>
        </p:txBody>
      </p:sp>
      <p:sp>
        <p:nvSpPr>
          <p:cNvPr id="31" name="TextBox 31"/>
          <p:cNvSpPr txBox="1"/>
          <p:nvPr/>
        </p:nvSpPr>
        <p:spPr>
          <a:xfrm>
            <a:off x="1360801" y="3020179"/>
            <a:ext cx="627426" cy="511513"/>
          </a:xfrm>
          <a:prstGeom prst="rect">
            <a:avLst/>
          </a:prstGeom>
        </p:spPr>
        <p:txBody>
          <a:bodyPr lIns="0" tIns="0" rIns="0" bIns="0" rtlCol="0" anchor="t">
            <a:spAutoFit/>
          </a:bodyPr>
          <a:lstStyle/>
          <a:p>
            <a:pPr algn="ctr">
              <a:lnSpc>
                <a:spcPts val="3952"/>
              </a:lnSpc>
            </a:pPr>
            <a:r>
              <a:rPr lang="en-US" sz="2823">
                <a:solidFill>
                  <a:srgbClr val="064472"/>
                </a:solidFill>
                <a:latin typeface="Libra Sans"/>
              </a:rPr>
              <a:t>01</a:t>
            </a:r>
          </a:p>
        </p:txBody>
      </p:sp>
      <p:sp>
        <p:nvSpPr>
          <p:cNvPr id="32" name="TextBox 32"/>
          <p:cNvSpPr txBox="1"/>
          <p:nvPr/>
        </p:nvSpPr>
        <p:spPr>
          <a:xfrm>
            <a:off x="1360801" y="6043711"/>
            <a:ext cx="627426" cy="511513"/>
          </a:xfrm>
          <a:prstGeom prst="rect">
            <a:avLst/>
          </a:prstGeom>
        </p:spPr>
        <p:txBody>
          <a:bodyPr lIns="0" tIns="0" rIns="0" bIns="0" rtlCol="0" anchor="t">
            <a:spAutoFit/>
          </a:bodyPr>
          <a:lstStyle/>
          <a:p>
            <a:pPr algn="ctr">
              <a:lnSpc>
                <a:spcPts val="3952"/>
              </a:lnSpc>
            </a:pPr>
            <a:r>
              <a:rPr lang="en-US" sz="2823">
                <a:solidFill>
                  <a:srgbClr val="064472"/>
                </a:solidFill>
                <a:latin typeface="Libra Sans"/>
              </a:rPr>
              <a:t>03</a:t>
            </a:r>
          </a:p>
        </p:txBody>
      </p:sp>
      <p:sp>
        <p:nvSpPr>
          <p:cNvPr id="33" name="TextBox 33"/>
          <p:cNvSpPr txBox="1"/>
          <p:nvPr/>
        </p:nvSpPr>
        <p:spPr>
          <a:xfrm>
            <a:off x="9223188" y="4503828"/>
            <a:ext cx="627426" cy="511513"/>
          </a:xfrm>
          <a:prstGeom prst="rect">
            <a:avLst/>
          </a:prstGeom>
        </p:spPr>
        <p:txBody>
          <a:bodyPr lIns="0" tIns="0" rIns="0" bIns="0" rtlCol="0" anchor="t">
            <a:spAutoFit/>
          </a:bodyPr>
          <a:lstStyle/>
          <a:p>
            <a:pPr algn="ctr">
              <a:lnSpc>
                <a:spcPts val="3952"/>
              </a:lnSpc>
            </a:pPr>
            <a:r>
              <a:rPr lang="en-US" sz="2823">
                <a:solidFill>
                  <a:srgbClr val="064472"/>
                </a:solidFill>
                <a:latin typeface="Libra Sans"/>
              </a:rPr>
              <a:t>06</a:t>
            </a:r>
          </a:p>
        </p:txBody>
      </p:sp>
      <p:sp>
        <p:nvSpPr>
          <p:cNvPr id="34" name="TextBox 34"/>
          <p:cNvSpPr txBox="1"/>
          <p:nvPr/>
        </p:nvSpPr>
        <p:spPr>
          <a:xfrm>
            <a:off x="1360801" y="4521348"/>
            <a:ext cx="627426" cy="511513"/>
          </a:xfrm>
          <a:prstGeom prst="rect">
            <a:avLst/>
          </a:prstGeom>
        </p:spPr>
        <p:txBody>
          <a:bodyPr lIns="0" tIns="0" rIns="0" bIns="0" rtlCol="0" anchor="t">
            <a:spAutoFit/>
          </a:bodyPr>
          <a:lstStyle/>
          <a:p>
            <a:pPr algn="ctr">
              <a:lnSpc>
                <a:spcPts val="3952"/>
              </a:lnSpc>
            </a:pPr>
            <a:r>
              <a:rPr lang="en-US" sz="2823">
                <a:solidFill>
                  <a:srgbClr val="064472"/>
                </a:solidFill>
                <a:latin typeface="Libra Sans"/>
              </a:rPr>
              <a:t>02</a:t>
            </a:r>
          </a:p>
        </p:txBody>
      </p:sp>
      <p:sp>
        <p:nvSpPr>
          <p:cNvPr id="35" name="TextBox 35"/>
          <p:cNvSpPr txBox="1"/>
          <p:nvPr/>
        </p:nvSpPr>
        <p:spPr>
          <a:xfrm>
            <a:off x="9223188" y="3020179"/>
            <a:ext cx="627426" cy="511513"/>
          </a:xfrm>
          <a:prstGeom prst="rect">
            <a:avLst/>
          </a:prstGeom>
        </p:spPr>
        <p:txBody>
          <a:bodyPr lIns="0" tIns="0" rIns="0" bIns="0" rtlCol="0" anchor="t">
            <a:spAutoFit/>
          </a:bodyPr>
          <a:lstStyle/>
          <a:p>
            <a:pPr algn="ctr">
              <a:lnSpc>
                <a:spcPts val="3952"/>
              </a:lnSpc>
            </a:pPr>
            <a:r>
              <a:rPr lang="en-US" sz="2823">
                <a:solidFill>
                  <a:srgbClr val="064472"/>
                </a:solidFill>
                <a:latin typeface="Libra Sans"/>
              </a:rPr>
              <a:t>05</a:t>
            </a:r>
          </a:p>
        </p:txBody>
      </p:sp>
      <p:sp>
        <p:nvSpPr>
          <p:cNvPr id="36" name="TextBox 36"/>
          <p:cNvSpPr txBox="1"/>
          <p:nvPr/>
        </p:nvSpPr>
        <p:spPr>
          <a:xfrm>
            <a:off x="9223188" y="6004997"/>
            <a:ext cx="627426" cy="511513"/>
          </a:xfrm>
          <a:prstGeom prst="rect">
            <a:avLst/>
          </a:prstGeom>
        </p:spPr>
        <p:txBody>
          <a:bodyPr lIns="0" tIns="0" rIns="0" bIns="0" rtlCol="0" anchor="t">
            <a:spAutoFit/>
          </a:bodyPr>
          <a:lstStyle/>
          <a:p>
            <a:pPr algn="ctr">
              <a:lnSpc>
                <a:spcPts val="3952"/>
              </a:lnSpc>
            </a:pPr>
            <a:r>
              <a:rPr lang="en-US" sz="2823">
                <a:solidFill>
                  <a:srgbClr val="064472"/>
                </a:solidFill>
                <a:latin typeface="Libra Sans"/>
              </a:rPr>
              <a:t>07</a:t>
            </a:r>
          </a:p>
        </p:txBody>
      </p:sp>
      <p:sp>
        <p:nvSpPr>
          <p:cNvPr id="37" name="TextBox 37"/>
          <p:cNvSpPr txBox="1"/>
          <p:nvPr/>
        </p:nvSpPr>
        <p:spPr>
          <a:xfrm>
            <a:off x="10937436" y="2993965"/>
            <a:ext cx="4019619" cy="537837"/>
          </a:xfrm>
          <a:prstGeom prst="rect">
            <a:avLst/>
          </a:prstGeom>
        </p:spPr>
        <p:txBody>
          <a:bodyPr lIns="0" tIns="0" rIns="0" bIns="0" rtlCol="0" anchor="t">
            <a:spAutoFit/>
          </a:bodyPr>
          <a:lstStyle/>
          <a:p>
            <a:pPr algn="l">
              <a:lnSpc>
                <a:spcPts val="4416"/>
              </a:lnSpc>
            </a:pPr>
            <a:r>
              <a:rPr lang="en-US" sz="3154">
                <a:solidFill>
                  <a:srgbClr val="FFFFFF"/>
                </a:solidFill>
                <a:latin typeface="Montserrat"/>
              </a:rPr>
              <a:t>Tableau Dashboard</a:t>
            </a:r>
          </a:p>
        </p:txBody>
      </p:sp>
      <p:sp>
        <p:nvSpPr>
          <p:cNvPr id="38" name="TextBox 38"/>
          <p:cNvSpPr txBox="1"/>
          <p:nvPr/>
        </p:nvSpPr>
        <p:spPr>
          <a:xfrm>
            <a:off x="3075043" y="4517710"/>
            <a:ext cx="4058088" cy="537837"/>
          </a:xfrm>
          <a:prstGeom prst="rect">
            <a:avLst/>
          </a:prstGeom>
        </p:spPr>
        <p:txBody>
          <a:bodyPr lIns="0" tIns="0" rIns="0" bIns="0" rtlCol="0" anchor="t">
            <a:spAutoFit/>
          </a:bodyPr>
          <a:lstStyle/>
          <a:p>
            <a:pPr marL="0" lvl="0" indent="0" algn="l">
              <a:lnSpc>
                <a:spcPts val="4416"/>
              </a:lnSpc>
            </a:pPr>
            <a:r>
              <a:rPr lang="en-US" sz="3154">
                <a:solidFill>
                  <a:srgbClr val="FFFFFF"/>
                </a:solidFill>
                <a:latin typeface="Montserrat"/>
              </a:rPr>
              <a:t>Project Summary</a:t>
            </a:r>
          </a:p>
        </p:txBody>
      </p:sp>
      <p:sp>
        <p:nvSpPr>
          <p:cNvPr id="39" name="TextBox 39"/>
          <p:cNvSpPr txBox="1"/>
          <p:nvPr/>
        </p:nvSpPr>
        <p:spPr>
          <a:xfrm>
            <a:off x="10937436" y="4449395"/>
            <a:ext cx="4323068" cy="537837"/>
          </a:xfrm>
          <a:prstGeom prst="rect">
            <a:avLst/>
          </a:prstGeom>
        </p:spPr>
        <p:txBody>
          <a:bodyPr lIns="0" tIns="0" rIns="0" bIns="0" rtlCol="0" anchor="t">
            <a:spAutoFit/>
          </a:bodyPr>
          <a:lstStyle/>
          <a:p>
            <a:pPr marL="0" lvl="0" indent="0" algn="l">
              <a:lnSpc>
                <a:spcPts val="4416"/>
              </a:lnSpc>
            </a:pPr>
            <a:r>
              <a:rPr lang="en-US" sz="3154">
                <a:solidFill>
                  <a:srgbClr val="FFFFFF"/>
                </a:solidFill>
                <a:latin typeface="Montserrat"/>
              </a:rPr>
              <a:t>PowerBI Dashboard</a:t>
            </a:r>
          </a:p>
        </p:txBody>
      </p:sp>
      <p:sp>
        <p:nvSpPr>
          <p:cNvPr id="40" name="TextBox 40"/>
          <p:cNvSpPr txBox="1"/>
          <p:nvPr/>
        </p:nvSpPr>
        <p:spPr>
          <a:xfrm>
            <a:off x="3075048" y="5973140"/>
            <a:ext cx="3629585" cy="537837"/>
          </a:xfrm>
          <a:prstGeom prst="rect">
            <a:avLst/>
          </a:prstGeom>
        </p:spPr>
        <p:txBody>
          <a:bodyPr lIns="0" tIns="0" rIns="0" bIns="0" rtlCol="0" anchor="t">
            <a:spAutoFit/>
          </a:bodyPr>
          <a:lstStyle/>
          <a:p>
            <a:pPr marL="0" lvl="0" indent="0" algn="l">
              <a:lnSpc>
                <a:spcPts val="4416"/>
              </a:lnSpc>
            </a:pPr>
            <a:r>
              <a:rPr lang="en-US" sz="3154">
                <a:solidFill>
                  <a:srgbClr val="FFFFFF"/>
                </a:solidFill>
                <a:latin typeface="Montserrat"/>
              </a:rPr>
              <a:t>KPI List</a:t>
            </a:r>
          </a:p>
        </p:txBody>
      </p:sp>
      <p:sp>
        <p:nvSpPr>
          <p:cNvPr id="41" name="TextBox 41"/>
          <p:cNvSpPr txBox="1"/>
          <p:nvPr/>
        </p:nvSpPr>
        <p:spPr>
          <a:xfrm>
            <a:off x="10937436" y="5904824"/>
            <a:ext cx="3081869" cy="537837"/>
          </a:xfrm>
          <a:prstGeom prst="rect">
            <a:avLst/>
          </a:prstGeom>
        </p:spPr>
        <p:txBody>
          <a:bodyPr lIns="0" tIns="0" rIns="0" bIns="0" rtlCol="0" anchor="t">
            <a:spAutoFit/>
          </a:bodyPr>
          <a:lstStyle/>
          <a:p>
            <a:pPr marL="0" lvl="0" indent="0" algn="l">
              <a:lnSpc>
                <a:spcPts val="4416"/>
              </a:lnSpc>
            </a:pPr>
            <a:r>
              <a:rPr lang="en-US" sz="3154">
                <a:solidFill>
                  <a:srgbClr val="FFFFFF"/>
                </a:solidFill>
                <a:latin typeface="Montserrat"/>
              </a:rPr>
              <a:t>SQL</a:t>
            </a:r>
          </a:p>
        </p:txBody>
      </p:sp>
      <p:sp>
        <p:nvSpPr>
          <p:cNvPr id="42" name="AutoShape 42"/>
          <p:cNvSpPr/>
          <p:nvPr/>
        </p:nvSpPr>
        <p:spPr>
          <a:xfrm>
            <a:off x="9065734" y="8448076"/>
            <a:ext cx="6770512" cy="0"/>
          </a:xfrm>
          <a:prstGeom prst="line">
            <a:avLst/>
          </a:prstGeom>
          <a:ln w="9525" cap="flat">
            <a:solidFill>
              <a:srgbClr val="A5C4DB"/>
            </a:solidFill>
            <a:prstDash val="solid"/>
            <a:headEnd type="none" w="sm" len="sm"/>
            <a:tailEnd type="none" w="sm" len="sm"/>
          </a:ln>
        </p:spPr>
      </p:sp>
      <p:grpSp>
        <p:nvGrpSpPr>
          <p:cNvPr id="43" name="Group 43"/>
          <p:cNvGrpSpPr/>
          <p:nvPr/>
        </p:nvGrpSpPr>
        <p:grpSpPr>
          <a:xfrm>
            <a:off x="14222268" y="5272982"/>
            <a:ext cx="5777922" cy="5014018"/>
            <a:chOff x="0" y="0"/>
            <a:chExt cx="804919" cy="698500"/>
          </a:xfrm>
        </p:grpSpPr>
        <p:sp>
          <p:nvSpPr>
            <p:cNvPr id="44" name="Freeform 44"/>
            <p:cNvSpPr/>
            <p:nvPr/>
          </p:nvSpPr>
          <p:spPr>
            <a:xfrm>
              <a:off x="0" y="0"/>
              <a:ext cx="804919" cy="698500"/>
            </a:xfrm>
            <a:custGeom>
              <a:avLst/>
              <a:gdLst/>
              <a:ahLst/>
              <a:cxnLst/>
              <a:rect l="l" t="t" r="r" b="b"/>
              <a:pathLst>
                <a:path w="804919" h="698500">
                  <a:moveTo>
                    <a:pt x="804919" y="349250"/>
                  </a:moveTo>
                  <a:lnTo>
                    <a:pt x="601719" y="698500"/>
                  </a:lnTo>
                  <a:lnTo>
                    <a:pt x="203200" y="698500"/>
                  </a:lnTo>
                  <a:lnTo>
                    <a:pt x="0" y="349250"/>
                  </a:lnTo>
                  <a:lnTo>
                    <a:pt x="203200" y="0"/>
                  </a:lnTo>
                  <a:lnTo>
                    <a:pt x="601719" y="0"/>
                  </a:lnTo>
                  <a:lnTo>
                    <a:pt x="804919" y="349250"/>
                  </a:lnTo>
                  <a:close/>
                </a:path>
              </a:pathLst>
            </a:custGeom>
            <a:blipFill>
              <a:blip r:embed="rId2"/>
              <a:stretch>
                <a:fillRect l="-39926" r="-39926"/>
              </a:stretch>
            </a:blipFill>
            <a:ln w="133350" cap="sq">
              <a:solidFill>
                <a:srgbClr val="FFFFFF"/>
              </a:solidFill>
              <a:prstDash val="solid"/>
              <a:miter/>
            </a:ln>
          </p:spPr>
        </p:sp>
      </p:grpSp>
      <p:grpSp>
        <p:nvGrpSpPr>
          <p:cNvPr id="45" name="Group 45"/>
          <p:cNvGrpSpPr/>
          <p:nvPr/>
        </p:nvGrpSpPr>
        <p:grpSpPr>
          <a:xfrm>
            <a:off x="1203346" y="7547400"/>
            <a:ext cx="942335" cy="572755"/>
            <a:chOff x="0" y="0"/>
            <a:chExt cx="813407" cy="494393"/>
          </a:xfrm>
        </p:grpSpPr>
        <p:sp>
          <p:nvSpPr>
            <p:cNvPr id="46" name="Freeform 46"/>
            <p:cNvSpPr/>
            <p:nvPr/>
          </p:nvSpPr>
          <p:spPr>
            <a:xfrm>
              <a:off x="0" y="0"/>
              <a:ext cx="813407" cy="494393"/>
            </a:xfrm>
            <a:custGeom>
              <a:avLst/>
              <a:gdLst/>
              <a:ahLst/>
              <a:cxnLst/>
              <a:rect l="l" t="t" r="r" b="b"/>
              <a:pathLst>
                <a:path w="813407" h="494393">
                  <a:moveTo>
                    <a:pt x="203200" y="0"/>
                  </a:moveTo>
                  <a:lnTo>
                    <a:pt x="813407" y="0"/>
                  </a:lnTo>
                  <a:lnTo>
                    <a:pt x="610207" y="494393"/>
                  </a:lnTo>
                  <a:lnTo>
                    <a:pt x="0" y="494393"/>
                  </a:lnTo>
                  <a:lnTo>
                    <a:pt x="203200" y="0"/>
                  </a:lnTo>
                  <a:close/>
                </a:path>
              </a:pathLst>
            </a:custGeom>
            <a:solidFill>
              <a:srgbClr val="3DD9E3"/>
            </a:solidFill>
          </p:spPr>
        </p:sp>
        <p:sp>
          <p:nvSpPr>
            <p:cNvPr id="47" name="TextBox 47"/>
            <p:cNvSpPr txBox="1"/>
            <p:nvPr/>
          </p:nvSpPr>
          <p:spPr>
            <a:xfrm>
              <a:off x="101600" y="-47625"/>
              <a:ext cx="610207" cy="542018"/>
            </a:xfrm>
            <a:prstGeom prst="rect">
              <a:avLst/>
            </a:prstGeom>
          </p:spPr>
          <p:txBody>
            <a:bodyPr lIns="50800" tIns="50800" rIns="50800" bIns="50800" rtlCol="0" anchor="ctr"/>
            <a:lstStyle/>
            <a:p>
              <a:pPr algn="ctr">
                <a:lnSpc>
                  <a:spcPts val="3359"/>
                </a:lnSpc>
              </a:pPr>
              <a:endParaRPr/>
            </a:p>
          </p:txBody>
        </p:sp>
      </p:grpSp>
      <p:sp>
        <p:nvSpPr>
          <p:cNvPr id="48" name="AutoShape 48"/>
          <p:cNvSpPr/>
          <p:nvPr/>
        </p:nvSpPr>
        <p:spPr>
          <a:xfrm>
            <a:off x="1203346" y="8459228"/>
            <a:ext cx="6770512" cy="0"/>
          </a:xfrm>
          <a:prstGeom prst="line">
            <a:avLst/>
          </a:prstGeom>
          <a:ln w="9525" cap="flat">
            <a:solidFill>
              <a:srgbClr val="A5C4DB"/>
            </a:solidFill>
            <a:prstDash val="solid"/>
            <a:headEnd type="none" w="sm" len="sm"/>
            <a:tailEnd type="none" w="sm" len="sm"/>
          </a:ln>
        </p:spPr>
      </p:sp>
      <p:sp>
        <p:nvSpPr>
          <p:cNvPr id="49" name="TextBox 49"/>
          <p:cNvSpPr txBox="1"/>
          <p:nvPr/>
        </p:nvSpPr>
        <p:spPr>
          <a:xfrm>
            <a:off x="1360801" y="7535159"/>
            <a:ext cx="627426" cy="511513"/>
          </a:xfrm>
          <a:prstGeom prst="rect">
            <a:avLst/>
          </a:prstGeom>
        </p:spPr>
        <p:txBody>
          <a:bodyPr lIns="0" tIns="0" rIns="0" bIns="0" rtlCol="0" anchor="t">
            <a:spAutoFit/>
          </a:bodyPr>
          <a:lstStyle/>
          <a:p>
            <a:pPr algn="ctr">
              <a:lnSpc>
                <a:spcPts val="3952"/>
              </a:lnSpc>
            </a:pPr>
            <a:r>
              <a:rPr lang="en-US" sz="2823">
                <a:solidFill>
                  <a:srgbClr val="064472"/>
                </a:solidFill>
                <a:latin typeface="Libra Sans"/>
              </a:rPr>
              <a:t>04</a:t>
            </a:r>
          </a:p>
        </p:txBody>
      </p:sp>
      <p:sp>
        <p:nvSpPr>
          <p:cNvPr id="50" name="TextBox 50"/>
          <p:cNvSpPr txBox="1"/>
          <p:nvPr/>
        </p:nvSpPr>
        <p:spPr>
          <a:xfrm>
            <a:off x="3075048" y="7464588"/>
            <a:ext cx="3629585" cy="537837"/>
          </a:xfrm>
          <a:prstGeom prst="rect">
            <a:avLst/>
          </a:prstGeom>
        </p:spPr>
        <p:txBody>
          <a:bodyPr lIns="0" tIns="0" rIns="0" bIns="0" rtlCol="0" anchor="t">
            <a:spAutoFit/>
          </a:bodyPr>
          <a:lstStyle/>
          <a:p>
            <a:pPr marL="0" lvl="0" indent="0" algn="l">
              <a:lnSpc>
                <a:spcPts val="4416"/>
              </a:lnSpc>
            </a:pPr>
            <a:r>
              <a:rPr lang="en-US" sz="3154">
                <a:solidFill>
                  <a:srgbClr val="FFFFFF"/>
                </a:solidFill>
                <a:latin typeface="Montserrat"/>
              </a:rPr>
              <a:t>Excel Dashboard</a:t>
            </a:r>
          </a:p>
        </p:txBody>
      </p:sp>
      <p:grpSp>
        <p:nvGrpSpPr>
          <p:cNvPr id="51" name="Group 51"/>
          <p:cNvGrpSpPr/>
          <p:nvPr/>
        </p:nvGrpSpPr>
        <p:grpSpPr>
          <a:xfrm>
            <a:off x="9065734" y="7536249"/>
            <a:ext cx="942335" cy="572755"/>
            <a:chOff x="0" y="0"/>
            <a:chExt cx="813407" cy="494393"/>
          </a:xfrm>
        </p:grpSpPr>
        <p:sp>
          <p:nvSpPr>
            <p:cNvPr id="52" name="Freeform 52"/>
            <p:cNvSpPr/>
            <p:nvPr/>
          </p:nvSpPr>
          <p:spPr>
            <a:xfrm>
              <a:off x="0" y="0"/>
              <a:ext cx="813407" cy="494393"/>
            </a:xfrm>
            <a:custGeom>
              <a:avLst/>
              <a:gdLst/>
              <a:ahLst/>
              <a:cxnLst/>
              <a:rect l="l" t="t" r="r" b="b"/>
              <a:pathLst>
                <a:path w="813407" h="494393">
                  <a:moveTo>
                    <a:pt x="203200" y="0"/>
                  </a:moveTo>
                  <a:lnTo>
                    <a:pt x="813407" y="0"/>
                  </a:lnTo>
                  <a:lnTo>
                    <a:pt x="610207" y="494393"/>
                  </a:lnTo>
                  <a:lnTo>
                    <a:pt x="0" y="494393"/>
                  </a:lnTo>
                  <a:lnTo>
                    <a:pt x="203200" y="0"/>
                  </a:lnTo>
                  <a:close/>
                </a:path>
              </a:pathLst>
            </a:custGeom>
            <a:solidFill>
              <a:srgbClr val="3DD9E3"/>
            </a:solidFill>
          </p:spPr>
        </p:sp>
        <p:sp>
          <p:nvSpPr>
            <p:cNvPr id="53" name="TextBox 53"/>
            <p:cNvSpPr txBox="1"/>
            <p:nvPr/>
          </p:nvSpPr>
          <p:spPr>
            <a:xfrm>
              <a:off x="101600" y="-47625"/>
              <a:ext cx="610207" cy="542018"/>
            </a:xfrm>
            <a:prstGeom prst="rect">
              <a:avLst/>
            </a:prstGeom>
          </p:spPr>
          <p:txBody>
            <a:bodyPr lIns="50800" tIns="50800" rIns="50800" bIns="50800" rtlCol="0" anchor="ctr"/>
            <a:lstStyle/>
            <a:p>
              <a:pPr algn="ctr">
                <a:lnSpc>
                  <a:spcPts val="3359"/>
                </a:lnSpc>
              </a:pPr>
              <a:endParaRPr/>
            </a:p>
          </p:txBody>
        </p:sp>
      </p:grpSp>
      <p:sp>
        <p:nvSpPr>
          <p:cNvPr id="54" name="TextBox 54"/>
          <p:cNvSpPr txBox="1"/>
          <p:nvPr/>
        </p:nvSpPr>
        <p:spPr>
          <a:xfrm>
            <a:off x="9223188" y="7524008"/>
            <a:ext cx="627426" cy="511513"/>
          </a:xfrm>
          <a:prstGeom prst="rect">
            <a:avLst/>
          </a:prstGeom>
        </p:spPr>
        <p:txBody>
          <a:bodyPr lIns="0" tIns="0" rIns="0" bIns="0" rtlCol="0" anchor="t">
            <a:spAutoFit/>
          </a:bodyPr>
          <a:lstStyle/>
          <a:p>
            <a:pPr algn="ctr">
              <a:lnSpc>
                <a:spcPts val="3952"/>
              </a:lnSpc>
            </a:pPr>
            <a:r>
              <a:rPr lang="en-US" sz="2823">
                <a:solidFill>
                  <a:srgbClr val="064472"/>
                </a:solidFill>
                <a:latin typeface="Libra Sans"/>
              </a:rPr>
              <a:t>04</a:t>
            </a:r>
          </a:p>
        </p:txBody>
      </p:sp>
      <p:sp>
        <p:nvSpPr>
          <p:cNvPr id="55" name="TextBox 55"/>
          <p:cNvSpPr txBox="1"/>
          <p:nvPr/>
        </p:nvSpPr>
        <p:spPr>
          <a:xfrm>
            <a:off x="10937436" y="7453437"/>
            <a:ext cx="3629585" cy="537837"/>
          </a:xfrm>
          <a:prstGeom prst="rect">
            <a:avLst/>
          </a:prstGeom>
        </p:spPr>
        <p:txBody>
          <a:bodyPr lIns="0" tIns="0" rIns="0" bIns="0" rtlCol="0" anchor="t">
            <a:spAutoFit/>
          </a:bodyPr>
          <a:lstStyle/>
          <a:p>
            <a:pPr marL="0" lvl="0" indent="0" algn="l">
              <a:lnSpc>
                <a:spcPts val="4416"/>
              </a:lnSpc>
            </a:pPr>
            <a:r>
              <a:rPr lang="en-US" sz="3154">
                <a:solidFill>
                  <a:srgbClr val="FFFFFF"/>
                </a:solidFill>
                <a:latin typeface="Montserrat"/>
              </a:rPr>
              <a:t>Key Takeaways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64472"/>
        </a:solidFill>
        <a:effectLst/>
      </p:bgPr>
    </p:bg>
    <p:spTree>
      <p:nvGrpSpPr>
        <p:cNvPr id="1" name=""/>
        <p:cNvGrpSpPr/>
        <p:nvPr/>
      </p:nvGrpSpPr>
      <p:grpSpPr>
        <a:xfrm>
          <a:off x="0" y="0"/>
          <a:ext cx="0" cy="0"/>
          <a:chOff x="0" y="0"/>
          <a:chExt cx="0" cy="0"/>
        </a:xfrm>
      </p:grpSpPr>
      <p:grpSp>
        <p:nvGrpSpPr>
          <p:cNvPr id="2" name="Group 2"/>
          <p:cNvGrpSpPr/>
          <p:nvPr/>
        </p:nvGrpSpPr>
        <p:grpSpPr>
          <a:xfrm>
            <a:off x="14416213" y="-3317255"/>
            <a:ext cx="6381527" cy="6634510"/>
            <a:chOff x="0" y="0"/>
            <a:chExt cx="406400" cy="422511"/>
          </a:xfrm>
        </p:grpSpPr>
        <p:sp>
          <p:nvSpPr>
            <p:cNvPr id="3" name="Freeform 3"/>
            <p:cNvSpPr/>
            <p:nvPr/>
          </p:nvSpPr>
          <p:spPr>
            <a:xfrm>
              <a:off x="0" y="0"/>
              <a:ext cx="406400" cy="422511"/>
            </a:xfrm>
            <a:custGeom>
              <a:avLst/>
              <a:gdLst/>
              <a:ahLst/>
              <a:cxnLst/>
              <a:rect l="l" t="t" r="r" b="b"/>
              <a:pathLst>
                <a:path w="406400" h="422511">
                  <a:moveTo>
                    <a:pt x="203200" y="0"/>
                  </a:moveTo>
                  <a:lnTo>
                    <a:pt x="406400" y="0"/>
                  </a:lnTo>
                  <a:lnTo>
                    <a:pt x="203200" y="422511"/>
                  </a:lnTo>
                  <a:lnTo>
                    <a:pt x="0" y="422511"/>
                  </a:lnTo>
                  <a:lnTo>
                    <a:pt x="203200" y="0"/>
                  </a:lnTo>
                  <a:close/>
                </a:path>
              </a:pathLst>
            </a:custGeom>
            <a:solidFill>
              <a:srgbClr val="0E5386"/>
            </a:solidFill>
          </p:spPr>
        </p:sp>
        <p:sp>
          <p:nvSpPr>
            <p:cNvPr id="4" name="TextBox 4"/>
            <p:cNvSpPr txBox="1"/>
            <p:nvPr/>
          </p:nvSpPr>
          <p:spPr>
            <a:xfrm>
              <a:off x="101600" y="-47625"/>
              <a:ext cx="203200" cy="470136"/>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2458608" y="9252313"/>
            <a:ext cx="6381527" cy="6634510"/>
            <a:chOff x="0" y="0"/>
            <a:chExt cx="406400" cy="422511"/>
          </a:xfrm>
        </p:grpSpPr>
        <p:sp>
          <p:nvSpPr>
            <p:cNvPr id="6" name="Freeform 6"/>
            <p:cNvSpPr/>
            <p:nvPr/>
          </p:nvSpPr>
          <p:spPr>
            <a:xfrm>
              <a:off x="0" y="0"/>
              <a:ext cx="406400" cy="422511"/>
            </a:xfrm>
            <a:custGeom>
              <a:avLst/>
              <a:gdLst/>
              <a:ahLst/>
              <a:cxnLst/>
              <a:rect l="l" t="t" r="r" b="b"/>
              <a:pathLst>
                <a:path w="406400" h="422511">
                  <a:moveTo>
                    <a:pt x="203200" y="0"/>
                  </a:moveTo>
                  <a:lnTo>
                    <a:pt x="406400" y="0"/>
                  </a:lnTo>
                  <a:lnTo>
                    <a:pt x="203200" y="422511"/>
                  </a:lnTo>
                  <a:lnTo>
                    <a:pt x="0" y="422511"/>
                  </a:lnTo>
                  <a:lnTo>
                    <a:pt x="203200" y="0"/>
                  </a:lnTo>
                  <a:close/>
                </a:path>
              </a:pathLst>
            </a:custGeom>
            <a:solidFill>
              <a:srgbClr val="0E5386"/>
            </a:solidFill>
          </p:spPr>
        </p:sp>
        <p:sp>
          <p:nvSpPr>
            <p:cNvPr id="7" name="TextBox 7"/>
            <p:cNvSpPr txBox="1"/>
            <p:nvPr/>
          </p:nvSpPr>
          <p:spPr>
            <a:xfrm>
              <a:off x="101600" y="-47625"/>
              <a:ext cx="203200" cy="470136"/>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11269" y="3869705"/>
            <a:ext cx="18276731" cy="4249193"/>
            <a:chOff x="0" y="0"/>
            <a:chExt cx="24368975" cy="5665590"/>
          </a:xfrm>
        </p:grpSpPr>
        <p:sp>
          <p:nvSpPr>
            <p:cNvPr id="9" name="TextBox 9"/>
            <p:cNvSpPr txBox="1"/>
            <p:nvPr/>
          </p:nvSpPr>
          <p:spPr>
            <a:xfrm>
              <a:off x="12511808" y="5094419"/>
              <a:ext cx="5763992" cy="571172"/>
            </a:xfrm>
            <a:prstGeom prst="rect">
              <a:avLst/>
            </a:prstGeom>
          </p:spPr>
          <p:txBody>
            <a:bodyPr lIns="0" tIns="0" rIns="0" bIns="0" rtlCol="0" anchor="t">
              <a:spAutoFit/>
            </a:bodyPr>
            <a:lstStyle/>
            <a:p>
              <a:pPr marL="0" lvl="0" indent="0" algn="ctr">
                <a:lnSpc>
                  <a:spcPts val="3873"/>
                </a:lnSpc>
                <a:spcBef>
                  <a:spcPct val="0"/>
                </a:spcBef>
              </a:pPr>
              <a:r>
                <a:rPr lang="en-US" sz="2482">
                  <a:solidFill>
                    <a:srgbClr val="FFFFFF"/>
                  </a:solidFill>
                  <a:latin typeface="Montserrat Semi-Bold"/>
                </a:rPr>
                <a:t>Ashutosh Mishra</a:t>
              </a:r>
            </a:p>
          </p:txBody>
        </p:sp>
        <p:grpSp>
          <p:nvGrpSpPr>
            <p:cNvPr id="10" name="Group 10"/>
            <p:cNvGrpSpPr/>
            <p:nvPr/>
          </p:nvGrpSpPr>
          <p:grpSpPr>
            <a:xfrm>
              <a:off x="1033140" y="0"/>
              <a:ext cx="3697712" cy="4463194"/>
              <a:chOff x="0" y="0"/>
              <a:chExt cx="646407" cy="780224"/>
            </a:xfrm>
          </p:grpSpPr>
          <p:sp>
            <p:nvSpPr>
              <p:cNvPr id="11" name="Freeform 11"/>
              <p:cNvSpPr/>
              <p:nvPr/>
            </p:nvSpPr>
            <p:spPr>
              <a:xfrm>
                <a:off x="0" y="0"/>
                <a:ext cx="646407" cy="780224"/>
              </a:xfrm>
              <a:custGeom>
                <a:avLst/>
                <a:gdLst/>
                <a:ahLst/>
                <a:cxnLst/>
                <a:rect l="l" t="t" r="r" b="b"/>
                <a:pathLst>
                  <a:path w="646407" h="780224">
                    <a:moveTo>
                      <a:pt x="323204" y="0"/>
                    </a:moveTo>
                    <a:lnTo>
                      <a:pt x="646407" y="203200"/>
                    </a:lnTo>
                    <a:lnTo>
                      <a:pt x="646407" y="577024"/>
                    </a:lnTo>
                    <a:lnTo>
                      <a:pt x="323204" y="780224"/>
                    </a:lnTo>
                    <a:lnTo>
                      <a:pt x="0" y="577024"/>
                    </a:lnTo>
                    <a:lnTo>
                      <a:pt x="0" y="203200"/>
                    </a:lnTo>
                    <a:lnTo>
                      <a:pt x="323204" y="0"/>
                    </a:lnTo>
                    <a:close/>
                  </a:path>
                </a:pathLst>
              </a:custGeom>
              <a:blipFill>
                <a:blip r:embed="rId2"/>
                <a:stretch>
                  <a:fillRect l="-102593" r="-8700"/>
                </a:stretch>
              </a:blipFill>
              <a:ln w="66675" cap="sq">
                <a:solidFill>
                  <a:srgbClr val="FFFFFF"/>
                </a:solidFill>
                <a:prstDash val="solid"/>
                <a:miter/>
              </a:ln>
            </p:spPr>
          </p:sp>
        </p:grpSp>
        <p:grpSp>
          <p:nvGrpSpPr>
            <p:cNvPr id="12" name="Group 12"/>
            <p:cNvGrpSpPr/>
            <p:nvPr/>
          </p:nvGrpSpPr>
          <p:grpSpPr>
            <a:xfrm>
              <a:off x="7192513" y="0"/>
              <a:ext cx="3697712" cy="4463194"/>
              <a:chOff x="0" y="0"/>
              <a:chExt cx="646407" cy="780224"/>
            </a:xfrm>
          </p:grpSpPr>
          <p:sp>
            <p:nvSpPr>
              <p:cNvPr id="13" name="Freeform 13"/>
              <p:cNvSpPr/>
              <p:nvPr/>
            </p:nvSpPr>
            <p:spPr>
              <a:xfrm>
                <a:off x="0" y="0"/>
                <a:ext cx="646407" cy="780224"/>
              </a:xfrm>
              <a:custGeom>
                <a:avLst/>
                <a:gdLst/>
                <a:ahLst/>
                <a:cxnLst/>
                <a:rect l="l" t="t" r="r" b="b"/>
                <a:pathLst>
                  <a:path w="646407" h="780224">
                    <a:moveTo>
                      <a:pt x="323204" y="0"/>
                    </a:moveTo>
                    <a:lnTo>
                      <a:pt x="646407" y="203200"/>
                    </a:lnTo>
                    <a:lnTo>
                      <a:pt x="646407" y="577024"/>
                    </a:lnTo>
                    <a:lnTo>
                      <a:pt x="323204" y="780224"/>
                    </a:lnTo>
                    <a:lnTo>
                      <a:pt x="0" y="577024"/>
                    </a:lnTo>
                    <a:lnTo>
                      <a:pt x="0" y="203200"/>
                    </a:lnTo>
                    <a:lnTo>
                      <a:pt x="323204" y="0"/>
                    </a:lnTo>
                    <a:close/>
                  </a:path>
                </a:pathLst>
              </a:custGeom>
              <a:blipFill>
                <a:blip r:embed="rId3"/>
                <a:stretch>
                  <a:fillRect l="-11617" r="-84645"/>
                </a:stretch>
              </a:blipFill>
              <a:ln w="66675" cap="sq">
                <a:solidFill>
                  <a:srgbClr val="FFFFFF"/>
                </a:solidFill>
                <a:prstDash val="solid"/>
                <a:miter/>
              </a:ln>
            </p:spPr>
          </p:sp>
        </p:grpSp>
        <p:grpSp>
          <p:nvGrpSpPr>
            <p:cNvPr id="14" name="Group 14"/>
            <p:cNvGrpSpPr/>
            <p:nvPr/>
          </p:nvGrpSpPr>
          <p:grpSpPr>
            <a:xfrm>
              <a:off x="13415318" y="0"/>
              <a:ext cx="3697712" cy="4463194"/>
              <a:chOff x="0" y="0"/>
              <a:chExt cx="646407" cy="780224"/>
            </a:xfrm>
          </p:grpSpPr>
          <p:sp>
            <p:nvSpPr>
              <p:cNvPr id="15" name="Freeform 15"/>
              <p:cNvSpPr/>
              <p:nvPr/>
            </p:nvSpPr>
            <p:spPr>
              <a:xfrm>
                <a:off x="0" y="0"/>
                <a:ext cx="646407" cy="780224"/>
              </a:xfrm>
              <a:custGeom>
                <a:avLst/>
                <a:gdLst/>
                <a:ahLst/>
                <a:cxnLst/>
                <a:rect l="l" t="t" r="r" b="b"/>
                <a:pathLst>
                  <a:path w="646407" h="780224">
                    <a:moveTo>
                      <a:pt x="323204" y="0"/>
                    </a:moveTo>
                    <a:lnTo>
                      <a:pt x="646407" y="203200"/>
                    </a:lnTo>
                    <a:lnTo>
                      <a:pt x="646407" y="577024"/>
                    </a:lnTo>
                    <a:lnTo>
                      <a:pt x="323204" y="780224"/>
                    </a:lnTo>
                    <a:lnTo>
                      <a:pt x="0" y="577024"/>
                    </a:lnTo>
                    <a:lnTo>
                      <a:pt x="0" y="203200"/>
                    </a:lnTo>
                    <a:lnTo>
                      <a:pt x="323204" y="0"/>
                    </a:lnTo>
                    <a:close/>
                  </a:path>
                </a:pathLst>
              </a:custGeom>
              <a:blipFill>
                <a:blip r:embed="rId2"/>
                <a:stretch>
                  <a:fillRect l="-99333" r="-11960"/>
                </a:stretch>
              </a:blipFill>
              <a:ln w="66675" cap="sq">
                <a:solidFill>
                  <a:srgbClr val="FFFFFF"/>
                </a:solidFill>
                <a:prstDash val="solid"/>
                <a:miter/>
              </a:ln>
            </p:spPr>
          </p:sp>
        </p:grpSp>
        <p:sp>
          <p:nvSpPr>
            <p:cNvPr id="16" name="TextBox 16"/>
            <p:cNvSpPr txBox="1"/>
            <p:nvPr/>
          </p:nvSpPr>
          <p:spPr>
            <a:xfrm>
              <a:off x="18604982" y="5095739"/>
              <a:ext cx="5763992" cy="569851"/>
            </a:xfrm>
            <a:prstGeom prst="rect">
              <a:avLst/>
            </a:prstGeom>
          </p:spPr>
          <p:txBody>
            <a:bodyPr lIns="0" tIns="0" rIns="0" bIns="0" rtlCol="0" anchor="t">
              <a:spAutoFit/>
            </a:bodyPr>
            <a:lstStyle/>
            <a:p>
              <a:pPr marL="0" lvl="0" indent="0" algn="ctr">
                <a:lnSpc>
                  <a:spcPts val="3873"/>
                </a:lnSpc>
                <a:spcBef>
                  <a:spcPct val="0"/>
                </a:spcBef>
              </a:pPr>
              <a:r>
                <a:rPr lang="en-US" sz="2482">
                  <a:solidFill>
                    <a:srgbClr val="FFFFFF"/>
                  </a:solidFill>
                  <a:latin typeface="Montserrat Semi-Bold"/>
                </a:rPr>
                <a:t>Kruthika Beatrix</a:t>
              </a:r>
            </a:p>
          </p:txBody>
        </p:sp>
        <p:grpSp>
          <p:nvGrpSpPr>
            <p:cNvPr id="17" name="Group 17"/>
            <p:cNvGrpSpPr/>
            <p:nvPr/>
          </p:nvGrpSpPr>
          <p:grpSpPr>
            <a:xfrm>
              <a:off x="19638123" y="0"/>
              <a:ext cx="3697712" cy="4463194"/>
              <a:chOff x="0" y="0"/>
              <a:chExt cx="646407" cy="780224"/>
            </a:xfrm>
          </p:grpSpPr>
          <p:sp>
            <p:nvSpPr>
              <p:cNvPr id="18" name="Freeform 18"/>
              <p:cNvSpPr/>
              <p:nvPr/>
            </p:nvSpPr>
            <p:spPr>
              <a:xfrm>
                <a:off x="0" y="0"/>
                <a:ext cx="646407" cy="780224"/>
              </a:xfrm>
              <a:custGeom>
                <a:avLst/>
                <a:gdLst/>
                <a:ahLst/>
                <a:cxnLst/>
                <a:rect l="l" t="t" r="r" b="b"/>
                <a:pathLst>
                  <a:path w="646407" h="780224">
                    <a:moveTo>
                      <a:pt x="323204" y="0"/>
                    </a:moveTo>
                    <a:lnTo>
                      <a:pt x="646407" y="203200"/>
                    </a:lnTo>
                    <a:lnTo>
                      <a:pt x="646407" y="577024"/>
                    </a:lnTo>
                    <a:lnTo>
                      <a:pt x="323204" y="780224"/>
                    </a:lnTo>
                    <a:lnTo>
                      <a:pt x="0" y="577024"/>
                    </a:lnTo>
                    <a:lnTo>
                      <a:pt x="0" y="203200"/>
                    </a:lnTo>
                    <a:lnTo>
                      <a:pt x="323204" y="0"/>
                    </a:lnTo>
                    <a:close/>
                  </a:path>
                </a:pathLst>
              </a:custGeom>
              <a:blipFill>
                <a:blip r:embed="rId3"/>
                <a:stretch>
                  <a:fillRect l="-10965" r="-85297"/>
                </a:stretch>
              </a:blipFill>
              <a:ln w="66675" cap="sq">
                <a:solidFill>
                  <a:srgbClr val="FFFFFF"/>
                </a:solidFill>
                <a:prstDash val="solid"/>
                <a:miter/>
              </a:ln>
            </p:spPr>
          </p:sp>
        </p:grpSp>
        <p:sp>
          <p:nvSpPr>
            <p:cNvPr id="19" name="TextBox 19"/>
            <p:cNvSpPr txBox="1"/>
            <p:nvPr/>
          </p:nvSpPr>
          <p:spPr>
            <a:xfrm>
              <a:off x="0" y="5095739"/>
              <a:ext cx="5763992" cy="569851"/>
            </a:xfrm>
            <a:prstGeom prst="rect">
              <a:avLst/>
            </a:prstGeom>
          </p:spPr>
          <p:txBody>
            <a:bodyPr lIns="0" tIns="0" rIns="0" bIns="0" rtlCol="0" anchor="t">
              <a:spAutoFit/>
            </a:bodyPr>
            <a:lstStyle/>
            <a:p>
              <a:pPr marL="0" lvl="0" indent="0" algn="ctr">
                <a:lnSpc>
                  <a:spcPts val="3873"/>
                </a:lnSpc>
                <a:spcBef>
                  <a:spcPct val="0"/>
                </a:spcBef>
              </a:pPr>
              <a:r>
                <a:rPr lang="en-US" sz="2482">
                  <a:solidFill>
                    <a:srgbClr val="FFFFFF"/>
                  </a:solidFill>
                  <a:latin typeface="Montserrat Semi-Bold"/>
                </a:rPr>
                <a:t>Abhishek Upadhyay</a:t>
              </a:r>
            </a:p>
          </p:txBody>
        </p:sp>
        <p:sp>
          <p:nvSpPr>
            <p:cNvPr id="20" name="TextBox 20"/>
            <p:cNvSpPr txBox="1"/>
            <p:nvPr/>
          </p:nvSpPr>
          <p:spPr>
            <a:xfrm>
              <a:off x="6159372" y="5094419"/>
              <a:ext cx="5763992" cy="569851"/>
            </a:xfrm>
            <a:prstGeom prst="rect">
              <a:avLst/>
            </a:prstGeom>
          </p:spPr>
          <p:txBody>
            <a:bodyPr lIns="0" tIns="0" rIns="0" bIns="0" rtlCol="0" anchor="t">
              <a:spAutoFit/>
            </a:bodyPr>
            <a:lstStyle/>
            <a:p>
              <a:pPr marL="0" lvl="0" indent="0" algn="ctr">
                <a:lnSpc>
                  <a:spcPts val="3873"/>
                </a:lnSpc>
                <a:spcBef>
                  <a:spcPct val="0"/>
                </a:spcBef>
              </a:pPr>
              <a:r>
                <a:rPr lang="en-US" sz="2482">
                  <a:solidFill>
                    <a:srgbClr val="FFFFFF"/>
                  </a:solidFill>
                  <a:latin typeface="Montserrat Semi-Bold"/>
                </a:rPr>
                <a:t>Rutika Pawar</a:t>
              </a:r>
            </a:p>
          </p:txBody>
        </p:sp>
      </p:grpSp>
      <p:grpSp>
        <p:nvGrpSpPr>
          <p:cNvPr id="21" name="Group 21"/>
          <p:cNvGrpSpPr/>
          <p:nvPr/>
        </p:nvGrpSpPr>
        <p:grpSpPr>
          <a:xfrm>
            <a:off x="3726304" y="1577368"/>
            <a:ext cx="9636761" cy="1309368"/>
            <a:chOff x="0" y="0"/>
            <a:chExt cx="12849015" cy="1745825"/>
          </a:xfrm>
        </p:grpSpPr>
        <p:sp>
          <p:nvSpPr>
            <p:cNvPr id="22" name="TextBox 22"/>
            <p:cNvSpPr txBox="1"/>
            <p:nvPr/>
          </p:nvSpPr>
          <p:spPr>
            <a:xfrm>
              <a:off x="0" y="85725"/>
              <a:ext cx="5669341" cy="1660100"/>
            </a:xfrm>
            <a:prstGeom prst="rect">
              <a:avLst/>
            </a:prstGeom>
          </p:spPr>
          <p:txBody>
            <a:bodyPr lIns="0" tIns="0" rIns="0" bIns="0" rtlCol="0" anchor="t">
              <a:spAutoFit/>
            </a:bodyPr>
            <a:lstStyle/>
            <a:p>
              <a:pPr marL="0" lvl="0" indent="0" algn="ctr">
                <a:lnSpc>
                  <a:spcPts val="9459"/>
                </a:lnSpc>
                <a:spcBef>
                  <a:spcPct val="0"/>
                </a:spcBef>
              </a:pPr>
              <a:r>
                <a:rPr lang="en-US" sz="8599">
                  <a:solidFill>
                    <a:srgbClr val="FFFFFF"/>
                  </a:solidFill>
                  <a:latin typeface="Montserrat Ultra-Bold"/>
                </a:rPr>
                <a:t>Team</a:t>
              </a:r>
            </a:p>
          </p:txBody>
        </p:sp>
        <p:sp>
          <p:nvSpPr>
            <p:cNvPr id="23" name="TextBox 23"/>
            <p:cNvSpPr txBox="1"/>
            <p:nvPr/>
          </p:nvSpPr>
          <p:spPr>
            <a:xfrm>
              <a:off x="4986598" y="85725"/>
              <a:ext cx="7862417" cy="1660100"/>
            </a:xfrm>
            <a:prstGeom prst="rect">
              <a:avLst/>
            </a:prstGeom>
          </p:spPr>
          <p:txBody>
            <a:bodyPr lIns="0" tIns="0" rIns="0" bIns="0" rtlCol="0" anchor="t">
              <a:spAutoFit/>
            </a:bodyPr>
            <a:lstStyle/>
            <a:p>
              <a:pPr marL="0" lvl="0" indent="0" algn="ctr">
                <a:lnSpc>
                  <a:spcPts val="9459"/>
                </a:lnSpc>
                <a:spcBef>
                  <a:spcPct val="0"/>
                </a:spcBef>
              </a:pPr>
              <a:r>
                <a:rPr lang="en-US" sz="8599">
                  <a:solidFill>
                    <a:srgbClr val="3DD9E3"/>
                  </a:solidFill>
                  <a:latin typeface="Montserrat Ultra-Bold"/>
                </a:rPr>
                <a:t>Members</a:t>
              </a:r>
            </a:p>
          </p:txBody>
        </p:sp>
      </p:grpSp>
      <p:sp>
        <p:nvSpPr>
          <p:cNvPr id="24" name="Freeform 24"/>
          <p:cNvSpPr/>
          <p:nvPr/>
        </p:nvSpPr>
        <p:spPr>
          <a:xfrm>
            <a:off x="206417" y="155957"/>
            <a:ext cx="3136763" cy="872743"/>
          </a:xfrm>
          <a:custGeom>
            <a:avLst/>
            <a:gdLst/>
            <a:ahLst/>
            <a:cxnLst/>
            <a:rect l="l" t="t" r="r" b="b"/>
            <a:pathLst>
              <a:path w="3136763" h="872743">
                <a:moveTo>
                  <a:pt x="0" y="0"/>
                </a:moveTo>
                <a:lnTo>
                  <a:pt x="3136763" y="0"/>
                </a:lnTo>
                <a:lnTo>
                  <a:pt x="3136763" y="872743"/>
                </a:lnTo>
                <a:lnTo>
                  <a:pt x="0" y="872743"/>
                </a:lnTo>
                <a:lnTo>
                  <a:pt x="0" y="0"/>
                </a:lnTo>
                <a:close/>
              </a:path>
            </a:pathLst>
          </a:custGeom>
          <a:blipFill>
            <a:blip r:embed="rId4"/>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64472"/>
        </a:solidFill>
        <a:effectLst/>
      </p:bgPr>
    </p:bg>
    <p:spTree>
      <p:nvGrpSpPr>
        <p:cNvPr id="1" name=""/>
        <p:cNvGrpSpPr/>
        <p:nvPr/>
      </p:nvGrpSpPr>
      <p:grpSpPr>
        <a:xfrm>
          <a:off x="0" y="0"/>
          <a:ext cx="0" cy="0"/>
          <a:chOff x="0" y="0"/>
          <a:chExt cx="0" cy="0"/>
        </a:xfrm>
      </p:grpSpPr>
      <p:grpSp>
        <p:nvGrpSpPr>
          <p:cNvPr id="2" name="Group 2"/>
          <p:cNvGrpSpPr/>
          <p:nvPr/>
        </p:nvGrpSpPr>
        <p:grpSpPr>
          <a:xfrm>
            <a:off x="12721041" y="-815257"/>
            <a:ext cx="6381527" cy="6634510"/>
            <a:chOff x="0" y="0"/>
            <a:chExt cx="406400" cy="422511"/>
          </a:xfrm>
        </p:grpSpPr>
        <p:sp>
          <p:nvSpPr>
            <p:cNvPr id="3" name="Freeform 3"/>
            <p:cNvSpPr/>
            <p:nvPr/>
          </p:nvSpPr>
          <p:spPr>
            <a:xfrm>
              <a:off x="0" y="0"/>
              <a:ext cx="406400" cy="422511"/>
            </a:xfrm>
            <a:custGeom>
              <a:avLst/>
              <a:gdLst/>
              <a:ahLst/>
              <a:cxnLst/>
              <a:rect l="l" t="t" r="r" b="b"/>
              <a:pathLst>
                <a:path w="406400" h="422511">
                  <a:moveTo>
                    <a:pt x="203200" y="0"/>
                  </a:moveTo>
                  <a:lnTo>
                    <a:pt x="406400" y="0"/>
                  </a:lnTo>
                  <a:lnTo>
                    <a:pt x="203200" y="422511"/>
                  </a:lnTo>
                  <a:lnTo>
                    <a:pt x="0" y="422511"/>
                  </a:lnTo>
                  <a:lnTo>
                    <a:pt x="203200" y="0"/>
                  </a:lnTo>
                  <a:close/>
                </a:path>
              </a:pathLst>
            </a:custGeom>
            <a:solidFill>
              <a:srgbClr val="0E5386"/>
            </a:solidFill>
          </p:spPr>
        </p:sp>
        <p:sp>
          <p:nvSpPr>
            <p:cNvPr id="4" name="TextBox 4"/>
            <p:cNvSpPr txBox="1"/>
            <p:nvPr/>
          </p:nvSpPr>
          <p:spPr>
            <a:xfrm>
              <a:off x="101600" y="-47625"/>
              <a:ext cx="203200" cy="470136"/>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12363907" y="2266408"/>
            <a:ext cx="5924093" cy="6519621"/>
            <a:chOff x="0" y="0"/>
            <a:chExt cx="738556" cy="812800"/>
          </a:xfrm>
        </p:grpSpPr>
        <p:sp>
          <p:nvSpPr>
            <p:cNvPr id="6" name="Freeform 6"/>
            <p:cNvSpPr/>
            <p:nvPr/>
          </p:nvSpPr>
          <p:spPr>
            <a:xfrm>
              <a:off x="0" y="0"/>
              <a:ext cx="738556" cy="812800"/>
            </a:xfrm>
            <a:custGeom>
              <a:avLst/>
              <a:gdLst/>
              <a:ahLst/>
              <a:cxnLst/>
              <a:rect l="l" t="t" r="r" b="b"/>
              <a:pathLst>
                <a:path w="738556" h="812800">
                  <a:moveTo>
                    <a:pt x="369278" y="0"/>
                  </a:moveTo>
                  <a:lnTo>
                    <a:pt x="738556" y="203200"/>
                  </a:lnTo>
                  <a:lnTo>
                    <a:pt x="738556" y="609600"/>
                  </a:lnTo>
                  <a:lnTo>
                    <a:pt x="369278" y="812800"/>
                  </a:lnTo>
                  <a:lnTo>
                    <a:pt x="0" y="609600"/>
                  </a:lnTo>
                  <a:lnTo>
                    <a:pt x="0" y="203200"/>
                  </a:lnTo>
                  <a:lnTo>
                    <a:pt x="369278" y="0"/>
                  </a:lnTo>
                  <a:close/>
                </a:path>
              </a:pathLst>
            </a:custGeom>
            <a:blipFill>
              <a:blip r:embed="rId2"/>
              <a:stretch>
                <a:fillRect t="-18191" b="-18191"/>
              </a:stretch>
            </a:blipFill>
            <a:ln w="133350" cap="sq">
              <a:solidFill>
                <a:srgbClr val="FFFFFF"/>
              </a:solidFill>
              <a:prstDash val="solid"/>
              <a:miter/>
            </a:ln>
          </p:spPr>
        </p:sp>
      </p:grpSp>
      <p:sp>
        <p:nvSpPr>
          <p:cNvPr id="7" name="TextBox 7"/>
          <p:cNvSpPr txBox="1"/>
          <p:nvPr/>
        </p:nvSpPr>
        <p:spPr>
          <a:xfrm>
            <a:off x="1190309" y="1435198"/>
            <a:ext cx="8940040" cy="1066800"/>
          </a:xfrm>
          <a:prstGeom prst="rect">
            <a:avLst/>
          </a:prstGeom>
        </p:spPr>
        <p:txBody>
          <a:bodyPr lIns="0" tIns="0" rIns="0" bIns="0" rtlCol="0" anchor="t">
            <a:spAutoFit/>
          </a:bodyPr>
          <a:lstStyle/>
          <a:p>
            <a:pPr marL="0" lvl="0" indent="0" algn="l">
              <a:lnSpc>
                <a:spcPts val="8249"/>
              </a:lnSpc>
              <a:spcBef>
                <a:spcPct val="0"/>
              </a:spcBef>
            </a:pPr>
            <a:r>
              <a:rPr lang="en-US" sz="7499">
                <a:solidFill>
                  <a:srgbClr val="FFFFFF"/>
                </a:solidFill>
                <a:latin typeface="Montserrat Ultra-Bold"/>
              </a:rPr>
              <a:t>Project Summary</a:t>
            </a:r>
          </a:p>
        </p:txBody>
      </p:sp>
      <p:grpSp>
        <p:nvGrpSpPr>
          <p:cNvPr id="8" name="Group 8"/>
          <p:cNvGrpSpPr/>
          <p:nvPr/>
        </p:nvGrpSpPr>
        <p:grpSpPr>
          <a:xfrm>
            <a:off x="-2085195" y="8641887"/>
            <a:ext cx="5743236" cy="5970915"/>
            <a:chOff x="0" y="0"/>
            <a:chExt cx="406400" cy="422511"/>
          </a:xfrm>
        </p:grpSpPr>
        <p:sp>
          <p:nvSpPr>
            <p:cNvPr id="9" name="Freeform 9"/>
            <p:cNvSpPr/>
            <p:nvPr/>
          </p:nvSpPr>
          <p:spPr>
            <a:xfrm>
              <a:off x="0" y="0"/>
              <a:ext cx="406400" cy="422511"/>
            </a:xfrm>
            <a:custGeom>
              <a:avLst/>
              <a:gdLst/>
              <a:ahLst/>
              <a:cxnLst/>
              <a:rect l="l" t="t" r="r" b="b"/>
              <a:pathLst>
                <a:path w="406400" h="422511">
                  <a:moveTo>
                    <a:pt x="203200" y="0"/>
                  </a:moveTo>
                  <a:lnTo>
                    <a:pt x="406400" y="0"/>
                  </a:lnTo>
                  <a:lnTo>
                    <a:pt x="203200" y="422511"/>
                  </a:lnTo>
                  <a:lnTo>
                    <a:pt x="0" y="422511"/>
                  </a:lnTo>
                  <a:lnTo>
                    <a:pt x="203200" y="0"/>
                  </a:lnTo>
                  <a:close/>
                </a:path>
              </a:pathLst>
            </a:custGeom>
            <a:solidFill>
              <a:srgbClr val="0E5386"/>
            </a:solidFill>
          </p:spPr>
        </p:sp>
        <p:sp>
          <p:nvSpPr>
            <p:cNvPr id="10" name="TextBox 10"/>
            <p:cNvSpPr txBox="1"/>
            <p:nvPr/>
          </p:nvSpPr>
          <p:spPr>
            <a:xfrm>
              <a:off x="101600" y="-47625"/>
              <a:ext cx="203200" cy="470136"/>
            </a:xfrm>
            <a:prstGeom prst="rect">
              <a:avLst/>
            </a:prstGeom>
          </p:spPr>
          <p:txBody>
            <a:bodyPr lIns="50800" tIns="50800" rIns="50800" bIns="50800" rtlCol="0" anchor="ctr"/>
            <a:lstStyle/>
            <a:p>
              <a:pPr algn="ctr">
                <a:lnSpc>
                  <a:spcPts val="3359"/>
                </a:lnSpc>
              </a:pPr>
              <a:endParaRPr/>
            </a:p>
          </p:txBody>
        </p:sp>
      </p:grpSp>
      <p:sp>
        <p:nvSpPr>
          <p:cNvPr id="11" name="Freeform 11"/>
          <p:cNvSpPr/>
          <p:nvPr/>
        </p:nvSpPr>
        <p:spPr>
          <a:xfrm>
            <a:off x="206417" y="155957"/>
            <a:ext cx="3136763" cy="872743"/>
          </a:xfrm>
          <a:custGeom>
            <a:avLst/>
            <a:gdLst/>
            <a:ahLst/>
            <a:cxnLst/>
            <a:rect l="l" t="t" r="r" b="b"/>
            <a:pathLst>
              <a:path w="3136763" h="872743">
                <a:moveTo>
                  <a:pt x="0" y="0"/>
                </a:moveTo>
                <a:lnTo>
                  <a:pt x="3136763" y="0"/>
                </a:lnTo>
                <a:lnTo>
                  <a:pt x="3136763" y="872743"/>
                </a:lnTo>
                <a:lnTo>
                  <a:pt x="0" y="872743"/>
                </a:lnTo>
                <a:lnTo>
                  <a:pt x="0" y="0"/>
                </a:lnTo>
                <a:close/>
              </a:path>
            </a:pathLst>
          </a:custGeom>
          <a:blipFill>
            <a:blip r:embed="rId3"/>
            <a:stretch>
              <a:fillRect/>
            </a:stretch>
          </a:blipFill>
        </p:spPr>
      </p:sp>
      <p:sp>
        <p:nvSpPr>
          <p:cNvPr id="12" name="TextBox 12"/>
          <p:cNvSpPr txBox="1"/>
          <p:nvPr/>
        </p:nvSpPr>
        <p:spPr>
          <a:xfrm>
            <a:off x="1028700" y="3343726"/>
            <a:ext cx="10618678" cy="4903428"/>
          </a:xfrm>
          <a:prstGeom prst="rect">
            <a:avLst/>
          </a:prstGeom>
        </p:spPr>
        <p:txBody>
          <a:bodyPr lIns="0" tIns="0" rIns="0" bIns="0" rtlCol="0" anchor="t">
            <a:spAutoFit/>
          </a:bodyPr>
          <a:lstStyle/>
          <a:p>
            <a:pPr algn="l">
              <a:lnSpc>
                <a:spcPts val="3257"/>
              </a:lnSpc>
            </a:pPr>
            <a:r>
              <a:rPr lang="en-US" sz="2326">
                <a:solidFill>
                  <a:srgbClr val="FFFFFF"/>
                </a:solidFill>
                <a:latin typeface="Montserrat Classic"/>
              </a:rPr>
              <a:t>Supply chain management involves overseeing the flow of goods, services, and information from raw material suppliers to end consumers. It aims to optimize efficiency, minimize costs, and ensure timely delivery through processes such as procurement, production, logistics, and distribution, fostering collaboration among all parties involved.</a:t>
            </a:r>
          </a:p>
          <a:p>
            <a:pPr algn="l">
              <a:lnSpc>
                <a:spcPts val="3257"/>
              </a:lnSpc>
            </a:pPr>
            <a:endParaRPr lang="en-US" sz="2326">
              <a:solidFill>
                <a:srgbClr val="FFFFFF"/>
              </a:solidFill>
              <a:latin typeface="Montserrat Classic"/>
            </a:endParaRPr>
          </a:p>
          <a:p>
            <a:pPr algn="l">
              <a:lnSpc>
                <a:spcPts val="3257"/>
              </a:lnSpc>
              <a:spcBef>
                <a:spcPct val="0"/>
              </a:spcBef>
            </a:pPr>
            <a:r>
              <a:rPr lang="en-US" sz="2326">
                <a:solidFill>
                  <a:srgbClr val="FFFFFF"/>
                </a:solidFill>
                <a:latin typeface="Montserrat Classic"/>
              </a:rPr>
              <a:t>Our project aims to enhance supply chain efficiency through improved warehouse management and inventory processes. </a:t>
            </a:r>
          </a:p>
          <a:p>
            <a:pPr algn="l">
              <a:lnSpc>
                <a:spcPts val="3257"/>
              </a:lnSpc>
              <a:spcBef>
                <a:spcPct val="0"/>
              </a:spcBef>
            </a:pPr>
            <a:endParaRPr lang="en-US" sz="2326">
              <a:solidFill>
                <a:srgbClr val="FFFFFF"/>
              </a:solidFill>
              <a:latin typeface="Montserrat Classic"/>
            </a:endParaRPr>
          </a:p>
          <a:p>
            <a:pPr algn="l">
              <a:lnSpc>
                <a:spcPts val="3257"/>
              </a:lnSpc>
              <a:spcBef>
                <a:spcPct val="0"/>
              </a:spcBef>
            </a:pPr>
            <a:r>
              <a:rPr lang="en-US" sz="2326">
                <a:solidFill>
                  <a:srgbClr val="FFFFFF"/>
                </a:solidFill>
                <a:latin typeface="Montserrat Classic"/>
              </a:rPr>
              <a:t>By developing comprehensive report analytics and interactive dashboard analytics, we provide stakeholders with actionable insights and real-time data to make informed decisions.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64472"/>
        </a:solidFill>
        <a:effectLst/>
      </p:bgPr>
    </p:bg>
    <p:spTree>
      <p:nvGrpSpPr>
        <p:cNvPr id="1" name=""/>
        <p:cNvGrpSpPr/>
        <p:nvPr/>
      </p:nvGrpSpPr>
      <p:grpSpPr>
        <a:xfrm>
          <a:off x="0" y="0"/>
          <a:ext cx="0" cy="0"/>
          <a:chOff x="0" y="0"/>
          <a:chExt cx="0" cy="0"/>
        </a:xfrm>
      </p:grpSpPr>
      <p:grpSp>
        <p:nvGrpSpPr>
          <p:cNvPr id="2" name="Group 2"/>
          <p:cNvGrpSpPr/>
          <p:nvPr/>
        </p:nvGrpSpPr>
        <p:grpSpPr>
          <a:xfrm>
            <a:off x="13232959" y="-815257"/>
            <a:ext cx="6381527" cy="6634510"/>
            <a:chOff x="0" y="0"/>
            <a:chExt cx="406400" cy="422511"/>
          </a:xfrm>
        </p:grpSpPr>
        <p:sp>
          <p:nvSpPr>
            <p:cNvPr id="3" name="Freeform 3"/>
            <p:cNvSpPr/>
            <p:nvPr/>
          </p:nvSpPr>
          <p:spPr>
            <a:xfrm>
              <a:off x="0" y="0"/>
              <a:ext cx="406400" cy="422511"/>
            </a:xfrm>
            <a:custGeom>
              <a:avLst/>
              <a:gdLst/>
              <a:ahLst/>
              <a:cxnLst/>
              <a:rect l="l" t="t" r="r" b="b"/>
              <a:pathLst>
                <a:path w="406400" h="422511">
                  <a:moveTo>
                    <a:pt x="203200" y="0"/>
                  </a:moveTo>
                  <a:lnTo>
                    <a:pt x="406400" y="0"/>
                  </a:lnTo>
                  <a:lnTo>
                    <a:pt x="203200" y="422511"/>
                  </a:lnTo>
                  <a:lnTo>
                    <a:pt x="0" y="422511"/>
                  </a:lnTo>
                  <a:lnTo>
                    <a:pt x="203200" y="0"/>
                  </a:lnTo>
                  <a:close/>
                </a:path>
              </a:pathLst>
            </a:custGeom>
            <a:solidFill>
              <a:srgbClr val="0E5386"/>
            </a:solidFill>
          </p:spPr>
        </p:sp>
        <p:sp>
          <p:nvSpPr>
            <p:cNvPr id="4" name="TextBox 4"/>
            <p:cNvSpPr txBox="1"/>
            <p:nvPr/>
          </p:nvSpPr>
          <p:spPr>
            <a:xfrm>
              <a:off x="101600" y="-47625"/>
              <a:ext cx="203200" cy="470136"/>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8165172" y="1150741"/>
            <a:ext cx="9711424" cy="8756768"/>
            <a:chOff x="0" y="0"/>
            <a:chExt cx="2557741" cy="2306309"/>
          </a:xfrm>
        </p:grpSpPr>
        <p:sp>
          <p:nvSpPr>
            <p:cNvPr id="6" name="Freeform 6"/>
            <p:cNvSpPr/>
            <p:nvPr/>
          </p:nvSpPr>
          <p:spPr>
            <a:xfrm>
              <a:off x="0" y="0"/>
              <a:ext cx="2557741" cy="2306309"/>
            </a:xfrm>
            <a:custGeom>
              <a:avLst/>
              <a:gdLst/>
              <a:ahLst/>
              <a:cxnLst/>
              <a:rect l="l" t="t" r="r" b="b"/>
              <a:pathLst>
                <a:path w="2557741" h="2306309">
                  <a:moveTo>
                    <a:pt x="0" y="0"/>
                  </a:moveTo>
                  <a:lnTo>
                    <a:pt x="2557741" y="0"/>
                  </a:lnTo>
                  <a:lnTo>
                    <a:pt x="2557741" y="2306309"/>
                  </a:lnTo>
                  <a:lnTo>
                    <a:pt x="0" y="2306309"/>
                  </a:lnTo>
                  <a:close/>
                </a:path>
              </a:pathLst>
            </a:custGeom>
            <a:solidFill>
              <a:srgbClr val="3DD9E3"/>
            </a:solidFill>
          </p:spPr>
        </p:sp>
        <p:sp>
          <p:nvSpPr>
            <p:cNvPr id="7" name="TextBox 7"/>
            <p:cNvSpPr txBox="1"/>
            <p:nvPr/>
          </p:nvSpPr>
          <p:spPr>
            <a:xfrm>
              <a:off x="0" y="-38100"/>
              <a:ext cx="2557741" cy="2344409"/>
            </a:xfrm>
            <a:prstGeom prst="rect">
              <a:avLst/>
            </a:prstGeom>
          </p:spPr>
          <p:txBody>
            <a:bodyPr lIns="50800" tIns="50800" rIns="50800" bIns="50800" rtlCol="0" anchor="ctr"/>
            <a:lstStyle/>
            <a:p>
              <a:pPr marL="453392" lvl="1" indent="-226696" algn="l">
                <a:lnSpc>
                  <a:spcPts val="2940"/>
                </a:lnSpc>
                <a:buFont typeface="Arial"/>
                <a:buChar char="•"/>
              </a:pPr>
              <a:r>
                <a:rPr lang="en-US" sz="2100" u="sng">
                  <a:solidFill>
                    <a:srgbClr val="FFFFFF"/>
                  </a:solidFill>
                  <a:latin typeface="Montserrat Classic Bold"/>
                </a:rPr>
                <a:t>Total Sales (MTD, QTD, YTD): </a:t>
              </a:r>
              <a:r>
                <a:rPr lang="en-US" sz="2100">
                  <a:solidFill>
                    <a:srgbClr val="FFFFFF"/>
                  </a:solidFill>
                  <a:latin typeface="Montserrat Classic Bold"/>
                </a:rPr>
                <a:t>Tracks sales on a Monthly-to-Date, Quarter-to-Date, and Year-to-Date basis. </a:t>
              </a:r>
            </a:p>
            <a:p>
              <a:pPr algn="ctr">
                <a:lnSpc>
                  <a:spcPts val="2940"/>
                </a:lnSpc>
              </a:pPr>
              <a:endParaRPr lang="en-US" sz="2100">
                <a:solidFill>
                  <a:srgbClr val="FFFFFF"/>
                </a:solidFill>
                <a:latin typeface="Montserrat Classic Bold"/>
              </a:endParaRPr>
            </a:p>
            <a:p>
              <a:pPr marL="453392" lvl="1" indent="-226696" algn="l">
                <a:lnSpc>
                  <a:spcPts val="2940"/>
                </a:lnSpc>
                <a:buFont typeface="Arial"/>
                <a:buChar char="•"/>
              </a:pPr>
              <a:r>
                <a:rPr lang="en-US" sz="2100" u="sng">
                  <a:solidFill>
                    <a:srgbClr val="FFFFFF"/>
                  </a:solidFill>
                  <a:latin typeface="Montserrat Classic Bold"/>
                </a:rPr>
                <a:t>Product Wise Sales:</a:t>
              </a:r>
              <a:r>
                <a:rPr lang="en-US" sz="2100">
                  <a:solidFill>
                    <a:srgbClr val="FFFFFF"/>
                  </a:solidFill>
                  <a:latin typeface="Montserrat Classic Bold"/>
                </a:rPr>
                <a:t> Analyzes sales data by individual products. </a:t>
              </a:r>
            </a:p>
            <a:p>
              <a:pPr algn="l">
                <a:lnSpc>
                  <a:spcPts val="2940"/>
                </a:lnSpc>
              </a:pPr>
              <a:endParaRPr lang="en-US" sz="2100">
                <a:solidFill>
                  <a:srgbClr val="FFFFFF"/>
                </a:solidFill>
                <a:latin typeface="Montserrat Classic Bold"/>
              </a:endParaRPr>
            </a:p>
            <a:p>
              <a:pPr marL="453392" lvl="1" indent="-226696" algn="l">
                <a:lnSpc>
                  <a:spcPts val="2940"/>
                </a:lnSpc>
                <a:buFont typeface="Arial"/>
                <a:buChar char="•"/>
              </a:pPr>
              <a:r>
                <a:rPr lang="en-US" sz="2100" u="sng">
                  <a:solidFill>
                    <a:srgbClr val="FFFFFF"/>
                  </a:solidFill>
                  <a:latin typeface="Montserrat Classic Bold"/>
                </a:rPr>
                <a:t>Sales Growth:</a:t>
              </a:r>
              <a:r>
                <a:rPr lang="en-US" sz="2100">
                  <a:solidFill>
                    <a:srgbClr val="FFFFFF"/>
                  </a:solidFill>
                  <a:latin typeface="Montserrat Classic Bold"/>
                </a:rPr>
                <a:t> Measures the percentage increase in sales over specified periods. </a:t>
              </a:r>
            </a:p>
            <a:p>
              <a:pPr algn="l">
                <a:lnSpc>
                  <a:spcPts val="2940"/>
                </a:lnSpc>
              </a:pPr>
              <a:endParaRPr lang="en-US" sz="2100">
                <a:solidFill>
                  <a:srgbClr val="FFFFFF"/>
                </a:solidFill>
                <a:latin typeface="Montserrat Classic Bold"/>
              </a:endParaRPr>
            </a:p>
            <a:p>
              <a:pPr marL="453392" lvl="1" indent="-226696" algn="l">
                <a:lnSpc>
                  <a:spcPts val="2940"/>
                </a:lnSpc>
                <a:buFont typeface="Arial"/>
                <a:buChar char="•"/>
              </a:pPr>
              <a:r>
                <a:rPr lang="en-US" sz="2100" u="sng">
                  <a:solidFill>
                    <a:srgbClr val="FFFFFF"/>
                  </a:solidFill>
                  <a:latin typeface="Montserrat Classic Bold"/>
                </a:rPr>
                <a:t>Daily Sales Trend:</a:t>
              </a:r>
              <a:r>
                <a:rPr lang="en-US" sz="2100">
                  <a:solidFill>
                    <a:srgbClr val="FFFFFF"/>
                  </a:solidFill>
                  <a:latin typeface="Montserrat Classic Bold"/>
                </a:rPr>
                <a:t> Tracks sales on a daily basis. </a:t>
              </a:r>
            </a:p>
            <a:p>
              <a:pPr algn="l">
                <a:lnSpc>
                  <a:spcPts val="2940"/>
                </a:lnSpc>
              </a:pPr>
              <a:endParaRPr lang="en-US" sz="2100">
                <a:solidFill>
                  <a:srgbClr val="FFFFFF"/>
                </a:solidFill>
                <a:latin typeface="Montserrat Classic Bold"/>
              </a:endParaRPr>
            </a:p>
            <a:p>
              <a:pPr marL="453392" lvl="1" indent="-226696" algn="l">
                <a:lnSpc>
                  <a:spcPts val="2940"/>
                </a:lnSpc>
                <a:buFont typeface="Arial"/>
                <a:buChar char="•"/>
              </a:pPr>
              <a:r>
                <a:rPr lang="en-US" sz="2100" u="sng">
                  <a:solidFill>
                    <a:srgbClr val="FFFFFF"/>
                  </a:solidFill>
                  <a:latin typeface="Montserrat Classic Bold"/>
                </a:rPr>
                <a:t>State Wise Sales: </a:t>
              </a:r>
              <a:r>
                <a:rPr lang="en-US" sz="2100">
                  <a:solidFill>
                    <a:srgbClr val="FFFFFF"/>
                  </a:solidFill>
                  <a:latin typeface="Montserrat Classic Bold"/>
                </a:rPr>
                <a:t>Breakdown of sales data by state. </a:t>
              </a:r>
            </a:p>
            <a:p>
              <a:pPr algn="l">
                <a:lnSpc>
                  <a:spcPts val="2940"/>
                </a:lnSpc>
              </a:pPr>
              <a:endParaRPr lang="en-US" sz="2100">
                <a:solidFill>
                  <a:srgbClr val="FFFFFF"/>
                </a:solidFill>
                <a:latin typeface="Montserrat Classic Bold"/>
              </a:endParaRPr>
            </a:p>
            <a:p>
              <a:pPr marL="453392" lvl="1" indent="-226696" algn="l">
                <a:lnSpc>
                  <a:spcPts val="2940"/>
                </a:lnSpc>
                <a:buFont typeface="Arial"/>
                <a:buChar char="•"/>
              </a:pPr>
              <a:r>
                <a:rPr lang="en-US" sz="2100" u="sng">
                  <a:solidFill>
                    <a:srgbClr val="FFFFFF"/>
                  </a:solidFill>
                  <a:latin typeface="Montserrat Classic Bold"/>
                </a:rPr>
                <a:t>Top 5 Store Wise Sales</a:t>
              </a:r>
              <a:r>
                <a:rPr lang="en-US" sz="2100">
                  <a:solidFill>
                    <a:srgbClr val="FFFFFF"/>
                  </a:solidFill>
                  <a:latin typeface="Montserrat Classic Bold"/>
                </a:rPr>
                <a:t>: Identifies the top 5 performing stores based on sales figures. </a:t>
              </a:r>
            </a:p>
            <a:p>
              <a:pPr algn="l">
                <a:lnSpc>
                  <a:spcPts val="2940"/>
                </a:lnSpc>
              </a:pPr>
              <a:endParaRPr lang="en-US" sz="2100">
                <a:solidFill>
                  <a:srgbClr val="FFFFFF"/>
                </a:solidFill>
                <a:latin typeface="Montserrat Classic Bold"/>
              </a:endParaRPr>
            </a:p>
            <a:p>
              <a:pPr marL="453392" lvl="1" indent="-226696" algn="l">
                <a:lnSpc>
                  <a:spcPts val="2940"/>
                </a:lnSpc>
                <a:buFont typeface="Arial"/>
                <a:buChar char="•"/>
              </a:pPr>
              <a:r>
                <a:rPr lang="en-US" sz="2100" u="sng">
                  <a:solidFill>
                    <a:srgbClr val="FFFFFF"/>
                  </a:solidFill>
                  <a:latin typeface="Montserrat Classic Bold"/>
                </a:rPr>
                <a:t>Region Wise Sales:</a:t>
              </a:r>
              <a:r>
                <a:rPr lang="en-US" sz="2100">
                  <a:solidFill>
                    <a:srgbClr val="FFFFFF"/>
                  </a:solidFill>
                  <a:latin typeface="Montserrat Classic Bold"/>
                </a:rPr>
                <a:t> Analyzes sales data by broader regions.</a:t>
              </a:r>
            </a:p>
            <a:p>
              <a:pPr algn="l">
                <a:lnSpc>
                  <a:spcPts val="2940"/>
                </a:lnSpc>
              </a:pPr>
              <a:endParaRPr lang="en-US" sz="2100">
                <a:solidFill>
                  <a:srgbClr val="FFFFFF"/>
                </a:solidFill>
                <a:latin typeface="Montserrat Classic Bold"/>
              </a:endParaRPr>
            </a:p>
            <a:p>
              <a:pPr marL="453392" lvl="1" indent="-226696" algn="l">
                <a:lnSpc>
                  <a:spcPts val="2940"/>
                </a:lnSpc>
                <a:buFont typeface="Arial"/>
                <a:buChar char="•"/>
              </a:pPr>
              <a:r>
                <a:rPr lang="en-US" sz="2100" u="sng">
                  <a:solidFill>
                    <a:srgbClr val="FFFFFF"/>
                  </a:solidFill>
                  <a:latin typeface="Montserrat Classic Bold"/>
                </a:rPr>
                <a:t>Total Inventory: </a:t>
              </a:r>
              <a:r>
                <a:rPr lang="en-US" sz="2100">
                  <a:solidFill>
                    <a:srgbClr val="FFFFFF"/>
                  </a:solidFill>
                  <a:latin typeface="Montserrat Classic Bold"/>
                </a:rPr>
                <a:t>Tracks the total amount of inventory on hand.</a:t>
              </a:r>
            </a:p>
            <a:p>
              <a:pPr algn="l">
                <a:lnSpc>
                  <a:spcPts val="2940"/>
                </a:lnSpc>
              </a:pPr>
              <a:endParaRPr lang="en-US" sz="2100">
                <a:solidFill>
                  <a:srgbClr val="FFFFFF"/>
                </a:solidFill>
                <a:latin typeface="Montserrat Classic Bold"/>
              </a:endParaRPr>
            </a:p>
            <a:p>
              <a:pPr marL="453392" lvl="1" indent="-226696" algn="l">
                <a:lnSpc>
                  <a:spcPts val="2940"/>
                </a:lnSpc>
                <a:buFont typeface="Arial"/>
                <a:buChar char="•"/>
              </a:pPr>
              <a:r>
                <a:rPr lang="en-US" sz="2100" u="sng">
                  <a:solidFill>
                    <a:srgbClr val="FFFFFF"/>
                  </a:solidFill>
                  <a:latin typeface="Montserrat Classic Bold"/>
                </a:rPr>
                <a:t> Inventory Value: </a:t>
              </a:r>
              <a:r>
                <a:rPr lang="en-US" sz="2100">
                  <a:solidFill>
                    <a:srgbClr val="FFFFFF"/>
                  </a:solidFill>
                  <a:latin typeface="Montserrat Classic Bold"/>
                </a:rPr>
                <a:t>Calculates the total monetary value of inventory. </a:t>
              </a:r>
            </a:p>
            <a:p>
              <a:pPr algn="l">
                <a:lnSpc>
                  <a:spcPts val="2940"/>
                </a:lnSpc>
              </a:pPr>
              <a:endParaRPr lang="en-US" sz="2100">
                <a:solidFill>
                  <a:srgbClr val="FFFFFF"/>
                </a:solidFill>
                <a:latin typeface="Montserrat Classic Bold"/>
              </a:endParaRPr>
            </a:p>
            <a:p>
              <a:pPr marL="453392" lvl="1" indent="-226696" algn="l">
                <a:lnSpc>
                  <a:spcPts val="2940"/>
                </a:lnSpc>
                <a:buFont typeface="Arial"/>
                <a:buChar char="•"/>
              </a:pPr>
              <a:r>
                <a:rPr lang="en-US" sz="2100" u="sng">
                  <a:solidFill>
                    <a:srgbClr val="FFFFFF"/>
                  </a:solidFill>
                  <a:latin typeface="Montserrat Classic Bold"/>
                </a:rPr>
                <a:t>Overstock, Out Stock, Under Stock:</a:t>
              </a:r>
              <a:r>
                <a:rPr lang="en-US" sz="2100">
                  <a:solidFill>
                    <a:srgbClr val="FFFFFF"/>
                  </a:solidFill>
                  <a:latin typeface="Montserrat Classic Bold"/>
                </a:rPr>
                <a:t> Monitors inventory levels to identify overstocked, out-of-stock, and understocked items.</a:t>
              </a:r>
            </a:p>
          </p:txBody>
        </p:sp>
      </p:grpSp>
      <p:grpSp>
        <p:nvGrpSpPr>
          <p:cNvPr id="8" name="Group 8"/>
          <p:cNvGrpSpPr/>
          <p:nvPr/>
        </p:nvGrpSpPr>
        <p:grpSpPr>
          <a:xfrm>
            <a:off x="1028700" y="5377296"/>
            <a:ext cx="5932842" cy="3455976"/>
            <a:chOff x="0" y="0"/>
            <a:chExt cx="1395326" cy="812800"/>
          </a:xfrm>
        </p:grpSpPr>
        <p:sp>
          <p:nvSpPr>
            <p:cNvPr id="9" name="Freeform 9"/>
            <p:cNvSpPr/>
            <p:nvPr/>
          </p:nvSpPr>
          <p:spPr>
            <a:xfrm>
              <a:off x="0" y="0"/>
              <a:ext cx="1395326" cy="812800"/>
            </a:xfrm>
            <a:custGeom>
              <a:avLst/>
              <a:gdLst/>
              <a:ahLst/>
              <a:cxnLst/>
              <a:rect l="l" t="t" r="r" b="b"/>
              <a:pathLst>
                <a:path w="1395326" h="812800">
                  <a:moveTo>
                    <a:pt x="0" y="0"/>
                  </a:moveTo>
                  <a:lnTo>
                    <a:pt x="1395326" y="0"/>
                  </a:lnTo>
                  <a:lnTo>
                    <a:pt x="1395326" y="812800"/>
                  </a:lnTo>
                  <a:lnTo>
                    <a:pt x="0" y="812800"/>
                  </a:lnTo>
                  <a:close/>
                </a:path>
              </a:pathLst>
            </a:custGeom>
            <a:blipFill>
              <a:blip r:embed="rId2"/>
              <a:stretch>
                <a:fillRect t="-7187" b="-7187"/>
              </a:stretch>
            </a:blipFill>
            <a:ln w="85725" cap="sq">
              <a:solidFill>
                <a:srgbClr val="FFFFFF"/>
              </a:solidFill>
              <a:prstDash val="solid"/>
              <a:miter/>
            </a:ln>
          </p:spPr>
        </p:sp>
      </p:grpSp>
      <p:sp>
        <p:nvSpPr>
          <p:cNvPr id="10" name="TextBox 10"/>
          <p:cNvSpPr txBox="1"/>
          <p:nvPr/>
        </p:nvSpPr>
        <p:spPr>
          <a:xfrm>
            <a:off x="1028700" y="1217416"/>
            <a:ext cx="9758188" cy="2938011"/>
          </a:xfrm>
          <a:prstGeom prst="rect">
            <a:avLst/>
          </a:prstGeom>
        </p:spPr>
        <p:txBody>
          <a:bodyPr lIns="0" tIns="0" rIns="0" bIns="0" rtlCol="0" anchor="t">
            <a:spAutoFit/>
          </a:bodyPr>
          <a:lstStyle/>
          <a:p>
            <a:pPr algn="l">
              <a:lnSpc>
                <a:spcPts val="7468"/>
              </a:lnSpc>
            </a:pPr>
            <a:r>
              <a:rPr lang="en-US" sz="6789">
                <a:solidFill>
                  <a:srgbClr val="FFFFFF"/>
                </a:solidFill>
                <a:latin typeface="Montserrat Ultra-Bold"/>
              </a:rPr>
              <a:t>Key </a:t>
            </a:r>
          </a:p>
          <a:p>
            <a:pPr algn="l">
              <a:lnSpc>
                <a:spcPts val="7468"/>
              </a:lnSpc>
            </a:pPr>
            <a:r>
              <a:rPr lang="en-US" sz="6789">
                <a:solidFill>
                  <a:srgbClr val="FFFFFF"/>
                </a:solidFill>
                <a:latin typeface="Montserrat Ultra-Bold"/>
              </a:rPr>
              <a:t>Performance</a:t>
            </a:r>
          </a:p>
          <a:p>
            <a:pPr marL="0" lvl="0" indent="0" algn="l">
              <a:lnSpc>
                <a:spcPts val="8128"/>
              </a:lnSpc>
              <a:spcBef>
                <a:spcPct val="0"/>
              </a:spcBef>
            </a:pPr>
            <a:endParaRPr lang="en-US" sz="6789">
              <a:solidFill>
                <a:srgbClr val="FFFFFF"/>
              </a:solidFill>
              <a:latin typeface="Montserrat Ultra-Bold"/>
            </a:endParaRPr>
          </a:p>
        </p:txBody>
      </p:sp>
      <p:sp>
        <p:nvSpPr>
          <p:cNvPr id="11" name="TextBox 11"/>
          <p:cNvSpPr txBox="1"/>
          <p:nvPr/>
        </p:nvSpPr>
        <p:spPr>
          <a:xfrm>
            <a:off x="1028700" y="3126732"/>
            <a:ext cx="6240400" cy="2828290"/>
          </a:xfrm>
          <a:prstGeom prst="rect">
            <a:avLst/>
          </a:prstGeom>
        </p:spPr>
        <p:txBody>
          <a:bodyPr lIns="0" tIns="0" rIns="0" bIns="0" rtlCol="0" anchor="t">
            <a:spAutoFit/>
          </a:bodyPr>
          <a:lstStyle/>
          <a:p>
            <a:pPr algn="l">
              <a:lnSpc>
                <a:spcPts val="7369"/>
              </a:lnSpc>
            </a:pPr>
            <a:r>
              <a:rPr lang="en-US" sz="6699">
                <a:solidFill>
                  <a:srgbClr val="3DD9E3"/>
                </a:solidFill>
                <a:latin typeface="Montserrat Ultra-Bold"/>
              </a:rPr>
              <a:t>Indicators (KPIs)</a:t>
            </a:r>
          </a:p>
          <a:p>
            <a:pPr marL="0" lvl="0" indent="0" algn="l">
              <a:lnSpc>
                <a:spcPts val="7369"/>
              </a:lnSpc>
              <a:spcBef>
                <a:spcPct val="0"/>
              </a:spcBef>
            </a:pPr>
            <a:endParaRPr lang="en-US" sz="6699">
              <a:solidFill>
                <a:srgbClr val="3DD9E3"/>
              </a:solidFill>
              <a:latin typeface="Montserrat Ultra-Bold"/>
            </a:endParaRPr>
          </a:p>
        </p:txBody>
      </p:sp>
      <p:sp>
        <p:nvSpPr>
          <p:cNvPr id="12" name="Freeform 12"/>
          <p:cNvSpPr/>
          <p:nvPr/>
        </p:nvSpPr>
        <p:spPr>
          <a:xfrm>
            <a:off x="206417" y="155957"/>
            <a:ext cx="3136763" cy="872743"/>
          </a:xfrm>
          <a:custGeom>
            <a:avLst/>
            <a:gdLst/>
            <a:ahLst/>
            <a:cxnLst/>
            <a:rect l="l" t="t" r="r" b="b"/>
            <a:pathLst>
              <a:path w="3136763" h="872743">
                <a:moveTo>
                  <a:pt x="0" y="0"/>
                </a:moveTo>
                <a:lnTo>
                  <a:pt x="3136763" y="0"/>
                </a:lnTo>
                <a:lnTo>
                  <a:pt x="3136763" y="872743"/>
                </a:lnTo>
                <a:lnTo>
                  <a:pt x="0" y="872743"/>
                </a:lnTo>
                <a:lnTo>
                  <a:pt x="0" y="0"/>
                </a:lnTo>
                <a:close/>
              </a:path>
            </a:pathLst>
          </a:custGeom>
          <a:blipFill>
            <a:blip r:embed="rId3"/>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64472"/>
        </a:solidFill>
        <a:effectLst/>
      </p:bgPr>
    </p:bg>
    <p:spTree>
      <p:nvGrpSpPr>
        <p:cNvPr id="1" name=""/>
        <p:cNvGrpSpPr/>
        <p:nvPr/>
      </p:nvGrpSpPr>
      <p:grpSpPr>
        <a:xfrm>
          <a:off x="0" y="0"/>
          <a:ext cx="0" cy="0"/>
          <a:chOff x="0" y="0"/>
          <a:chExt cx="0" cy="0"/>
        </a:xfrm>
      </p:grpSpPr>
      <p:grpSp>
        <p:nvGrpSpPr>
          <p:cNvPr id="2" name="Group 2"/>
          <p:cNvGrpSpPr/>
          <p:nvPr/>
        </p:nvGrpSpPr>
        <p:grpSpPr>
          <a:xfrm>
            <a:off x="13770833" y="-3317255"/>
            <a:ext cx="6381527" cy="6634510"/>
            <a:chOff x="0" y="0"/>
            <a:chExt cx="406400" cy="422511"/>
          </a:xfrm>
        </p:grpSpPr>
        <p:sp>
          <p:nvSpPr>
            <p:cNvPr id="3" name="Freeform 3"/>
            <p:cNvSpPr/>
            <p:nvPr/>
          </p:nvSpPr>
          <p:spPr>
            <a:xfrm>
              <a:off x="0" y="0"/>
              <a:ext cx="406400" cy="422511"/>
            </a:xfrm>
            <a:custGeom>
              <a:avLst/>
              <a:gdLst/>
              <a:ahLst/>
              <a:cxnLst/>
              <a:rect l="l" t="t" r="r" b="b"/>
              <a:pathLst>
                <a:path w="406400" h="422511">
                  <a:moveTo>
                    <a:pt x="203200" y="0"/>
                  </a:moveTo>
                  <a:lnTo>
                    <a:pt x="406400" y="0"/>
                  </a:lnTo>
                  <a:lnTo>
                    <a:pt x="203200" y="422511"/>
                  </a:lnTo>
                  <a:lnTo>
                    <a:pt x="0" y="422511"/>
                  </a:lnTo>
                  <a:lnTo>
                    <a:pt x="203200" y="0"/>
                  </a:lnTo>
                  <a:close/>
                </a:path>
              </a:pathLst>
            </a:custGeom>
            <a:solidFill>
              <a:srgbClr val="0E5386"/>
            </a:solidFill>
          </p:spPr>
        </p:sp>
        <p:sp>
          <p:nvSpPr>
            <p:cNvPr id="4" name="TextBox 4"/>
            <p:cNvSpPr txBox="1"/>
            <p:nvPr/>
          </p:nvSpPr>
          <p:spPr>
            <a:xfrm>
              <a:off x="101600" y="-47625"/>
              <a:ext cx="203200" cy="470136"/>
            </a:xfrm>
            <a:prstGeom prst="rect">
              <a:avLst/>
            </a:prstGeom>
          </p:spPr>
          <p:txBody>
            <a:bodyPr lIns="50800" tIns="50800" rIns="50800" bIns="50800" rtlCol="0" anchor="ctr"/>
            <a:lstStyle/>
            <a:p>
              <a:pPr algn="ctr">
                <a:lnSpc>
                  <a:spcPts val="3359"/>
                </a:lnSpc>
              </a:pPr>
              <a:endParaRPr/>
            </a:p>
          </p:txBody>
        </p:sp>
      </p:grpSp>
      <p:sp>
        <p:nvSpPr>
          <p:cNvPr id="5" name="Freeform 5"/>
          <p:cNvSpPr/>
          <p:nvPr/>
        </p:nvSpPr>
        <p:spPr>
          <a:xfrm>
            <a:off x="206417" y="155957"/>
            <a:ext cx="3136763" cy="872743"/>
          </a:xfrm>
          <a:custGeom>
            <a:avLst/>
            <a:gdLst/>
            <a:ahLst/>
            <a:cxnLst/>
            <a:rect l="l" t="t" r="r" b="b"/>
            <a:pathLst>
              <a:path w="3136763" h="872743">
                <a:moveTo>
                  <a:pt x="0" y="0"/>
                </a:moveTo>
                <a:lnTo>
                  <a:pt x="3136763" y="0"/>
                </a:lnTo>
                <a:lnTo>
                  <a:pt x="3136763" y="872743"/>
                </a:lnTo>
                <a:lnTo>
                  <a:pt x="0" y="872743"/>
                </a:lnTo>
                <a:lnTo>
                  <a:pt x="0" y="0"/>
                </a:lnTo>
                <a:close/>
              </a:path>
            </a:pathLst>
          </a:custGeom>
          <a:blipFill>
            <a:blip r:embed="rId2"/>
            <a:stretch>
              <a:fillRect/>
            </a:stretch>
          </a:blipFill>
        </p:spPr>
      </p:sp>
      <p:sp>
        <p:nvSpPr>
          <p:cNvPr id="6" name="Freeform 6"/>
          <p:cNvSpPr/>
          <p:nvPr/>
        </p:nvSpPr>
        <p:spPr>
          <a:xfrm>
            <a:off x="791337" y="1757740"/>
            <a:ext cx="16696694" cy="8080410"/>
          </a:xfrm>
          <a:custGeom>
            <a:avLst/>
            <a:gdLst/>
            <a:ahLst/>
            <a:cxnLst/>
            <a:rect l="l" t="t" r="r" b="b"/>
            <a:pathLst>
              <a:path w="16696694" h="8080410">
                <a:moveTo>
                  <a:pt x="0" y="0"/>
                </a:moveTo>
                <a:lnTo>
                  <a:pt x="16696694" y="0"/>
                </a:lnTo>
                <a:lnTo>
                  <a:pt x="16696694" y="8080410"/>
                </a:lnTo>
                <a:lnTo>
                  <a:pt x="0" y="8080410"/>
                </a:lnTo>
                <a:lnTo>
                  <a:pt x="0" y="0"/>
                </a:lnTo>
                <a:close/>
              </a:path>
            </a:pathLst>
          </a:custGeom>
          <a:blipFill>
            <a:blip r:embed="rId3"/>
            <a:stretch>
              <a:fillRect/>
            </a:stretch>
          </a:blipFill>
        </p:spPr>
      </p:sp>
      <p:sp>
        <p:nvSpPr>
          <p:cNvPr id="7" name="TextBox 7"/>
          <p:cNvSpPr txBox="1"/>
          <p:nvPr/>
        </p:nvSpPr>
        <p:spPr>
          <a:xfrm>
            <a:off x="4819006" y="528638"/>
            <a:ext cx="9424332" cy="1066800"/>
          </a:xfrm>
          <a:prstGeom prst="rect">
            <a:avLst/>
          </a:prstGeom>
        </p:spPr>
        <p:txBody>
          <a:bodyPr lIns="0" tIns="0" rIns="0" bIns="0" rtlCol="0" anchor="t">
            <a:spAutoFit/>
          </a:bodyPr>
          <a:lstStyle/>
          <a:p>
            <a:pPr marL="0" lvl="0" indent="0" algn="l">
              <a:lnSpc>
                <a:spcPts val="8249"/>
              </a:lnSpc>
              <a:spcBef>
                <a:spcPct val="0"/>
              </a:spcBef>
            </a:pPr>
            <a:r>
              <a:rPr lang="en-US" sz="7499">
                <a:solidFill>
                  <a:srgbClr val="FFFFFF"/>
                </a:solidFill>
                <a:latin typeface="Montserrat Ultra-Bold"/>
              </a:rPr>
              <a:t>Excel Dashboard</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64472"/>
        </a:solidFill>
        <a:effectLst/>
      </p:bgPr>
    </p:bg>
    <p:spTree>
      <p:nvGrpSpPr>
        <p:cNvPr id="1" name=""/>
        <p:cNvGrpSpPr/>
        <p:nvPr/>
      </p:nvGrpSpPr>
      <p:grpSpPr>
        <a:xfrm>
          <a:off x="0" y="0"/>
          <a:ext cx="0" cy="0"/>
          <a:chOff x="0" y="0"/>
          <a:chExt cx="0" cy="0"/>
        </a:xfrm>
      </p:grpSpPr>
      <p:grpSp>
        <p:nvGrpSpPr>
          <p:cNvPr id="2" name="Group 2"/>
          <p:cNvGrpSpPr/>
          <p:nvPr/>
        </p:nvGrpSpPr>
        <p:grpSpPr>
          <a:xfrm>
            <a:off x="13770833" y="-3317255"/>
            <a:ext cx="6381527" cy="6634510"/>
            <a:chOff x="0" y="0"/>
            <a:chExt cx="406400" cy="422511"/>
          </a:xfrm>
        </p:grpSpPr>
        <p:sp>
          <p:nvSpPr>
            <p:cNvPr id="3" name="Freeform 3"/>
            <p:cNvSpPr/>
            <p:nvPr/>
          </p:nvSpPr>
          <p:spPr>
            <a:xfrm>
              <a:off x="0" y="0"/>
              <a:ext cx="406400" cy="422511"/>
            </a:xfrm>
            <a:custGeom>
              <a:avLst/>
              <a:gdLst/>
              <a:ahLst/>
              <a:cxnLst/>
              <a:rect l="l" t="t" r="r" b="b"/>
              <a:pathLst>
                <a:path w="406400" h="422511">
                  <a:moveTo>
                    <a:pt x="203200" y="0"/>
                  </a:moveTo>
                  <a:lnTo>
                    <a:pt x="406400" y="0"/>
                  </a:lnTo>
                  <a:lnTo>
                    <a:pt x="203200" y="422511"/>
                  </a:lnTo>
                  <a:lnTo>
                    <a:pt x="0" y="422511"/>
                  </a:lnTo>
                  <a:lnTo>
                    <a:pt x="203200" y="0"/>
                  </a:lnTo>
                  <a:close/>
                </a:path>
              </a:pathLst>
            </a:custGeom>
            <a:solidFill>
              <a:srgbClr val="0E5386"/>
            </a:solidFill>
          </p:spPr>
        </p:sp>
        <p:sp>
          <p:nvSpPr>
            <p:cNvPr id="4" name="TextBox 4"/>
            <p:cNvSpPr txBox="1"/>
            <p:nvPr/>
          </p:nvSpPr>
          <p:spPr>
            <a:xfrm>
              <a:off x="101600" y="-47625"/>
              <a:ext cx="203200" cy="470136"/>
            </a:xfrm>
            <a:prstGeom prst="rect">
              <a:avLst/>
            </a:prstGeom>
          </p:spPr>
          <p:txBody>
            <a:bodyPr lIns="50800" tIns="50800" rIns="50800" bIns="50800" rtlCol="0" anchor="ctr"/>
            <a:lstStyle/>
            <a:p>
              <a:pPr algn="ctr">
                <a:lnSpc>
                  <a:spcPts val="3359"/>
                </a:lnSpc>
              </a:pPr>
              <a:endParaRPr/>
            </a:p>
          </p:txBody>
        </p:sp>
      </p:grpSp>
      <p:sp>
        <p:nvSpPr>
          <p:cNvPr id="5" name="Freeform 5"/>
          <p:cNvSpPr/>
          <p:nvPr/>
        </p:nvSpPr>
        <p:spPr>
          <a:xfrm>
            <a:off x="206417" y="155957"/>
            <a:ext cx="3136763" cy="872743"/>
          </a:xfrm>
          <a:custGeom>
            <a:avLst/>
            <a:gdLst/>
            <a:ahLst/>
            <a:cxnLst/>
            <a:rect l="l" t="t" r="r" b="b"/>
            <a:pathLst>
              <a:path w="3136763" h="872743">
                <a:moveTo>
                  <a:pt x="0" y="0"/>
                </a:moveTo>
                <a:lnTo>
                  <a:pt x="3136763" y="0"/>
                </a:lnTo>
                <a:lnTo>
                  <a:pt x="3136763" y="872743"/>
                </a:lnTo>
                <a:lnTo>
                  <a:pt x="0" y="872743"/>
                </a:lnTo>
                <a:lnTo>
                  <a:pt x="0" y="0"/>
                </a:lnTo>
                <a:close/>
              </a:path>
            </a:pathLst>
          </a:custGeom>
          <a:blipFill>
            <a:blip r:embed="rId2"/>
            <a:stretch>
              <a:fillRect/>
            </a:stretch>
          </a:blipFill>
        </p:spPr>
      </p:sp>
      <p:sp>
        <p:nvSpPr>
          <p:cNvPr id="6" name="Freeform 6"/>
          <p:cNvSpPr/>
          <p:nvPr/>
        </p:nvSpPr>
        <p:spPr>
          <a:xfrm>
            <a:off x="4223088" y="1595437"/>
            <a:ext cx="10630745" cy="8336003"/>
          </a:xfrm>
          <a:custGeom>
            <a:avLst/>
            <a:gdLst/>
            <a:ahLst/>
            <a:cxnLst/>
            <a:rect l="l" t="t" r="r" b="b"/>
            <a:pathLst>
              <a:path w="10630745" h="8336003">
                <a:moveTo>
                  <a:pt x="0" y="0"/>
                </a:moveTo>
                <a:lnTo>
                  <a:pt x="10630745" y="0"/>
                </a:lnTo>
                <a:lnTo>
                  <a:pt x="10630745" y="8336003"/>
                </a:lnTo>
                <a:lnTo>
                  <a:pt x="0" y="8336003"/>
                </a:lnTo>
                <a:lnTo>
                  <a:pt x="0" y="0"/>
                </a:lnTo>
                <a:close/>
              </a:path>
            </a:pathLst>
          </a:custGeom>
          <a:blipFill>
            <a:blip r:embed="rId3"/>
            <a:stretch>
              <a:fillRect/>
            </a:stretch>
          </a:blipFill>
        </p:spPr>
      </p:sp>
      <p:sp>
        <p:nvSpPr>
          <p:cNvPr id="7" name="TextBox 7"/>
          <p:cNvSpPr txBox="1"/>
          <p:nvPr/>
        </p:nvSpPr>
        <p:spPr>
          <a:xfrm>
            <a:off x="4223088" y="222632"/>
            <a:ext cx="10175818" cy="1066800"/>
          </a:xfrm>
          <a:prstGeom prst="rect">
            <a:avLst/>
          </a:prstGeom>
        </p:spPr>
        <p:txBody>
          <a:bodyPr lIns="0" tIns="0" rIns="0" bIns="0" rtlCol="0" anchor="t">
            <a:spAutoFit/>
          </a:bodyPr>
          <a:lstStyle/>
          <a:p>
            <a:pPr marL="0" lvl="0" indent="0" algn="l">
              <a:lnSpc>
                <a:spcPts val="8249"/>
              </a:lnSpc>
              <a:spcBef>
                <a:spcPct val="0"/>
              </a:spcBef>
            </a:pPr>
            <a:r>
              <a:rPr lang="en-US" sz="7499">
                <a:solidFill>
                  <a:srgbClr val="FFFFFF"/>
                </a:solidFill>
                <a:latin typeface="Montserrat Ultra-Bold"/>
              </a:rPr>
              <a:t>Tableau Dashboard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64472"/>
        </a:solidFill>
        <a:effectLst/>
      </p:bgPr>
    </p:bg>
    <p:spTree>
      <p:nvGrpSpPr>
        <p:cNvPr id="1" name=""/>
        <p:cNvGrpSpPr/>
        <p:nvPr/>
      </p:nvGrpSpPr>
      <p:grpSpPr>
        <a:xfrm>
          <a:off x="0" y="0"/>
          <a:ext cx="0" cy="0"/>
          <a:chOff x="0" y="0"/>
          <a:chExt cx="0" cy="0"/>
        </a:xfrm>
      </p:grpSpPr>
      <p:grpSp>
        <p:nvGrpSpPr>
          <p:cNvPr id="2" name="Group 2"/>
          <p:cNvGrpSpPr/>
          <p:nvPr/>
        </p:nvGrpSpPr>
        <p:grpSpPr>
          <a:xfrm>
            <a:off x="13770833" y="-3317255"/>
            <a:ext cx="6381527" cy="6634510"/>
            <a:chOff x="0" y="0"/>
            <a:chExt cx="406400" cy="422511"/>
          </a:xfrm>
        </p:grpSpPr>
        <p:sp>
          <p:nvSpPr>
            <p:cNvPr id="3" name="Freeform 3"/>
            <p:cNvSpPr/>
            <p:nvPr/>
          </p:nvSpPr>
          <p:spPr>
            <a:xfrm>
              <a:off x="0" y="0"/>
              <a:ext cx="406400" cy="422511"/>
            </a:xfrm>
            <a:custGeom>
              <a:avLst/>
              <a:gdLst/>
              <a:ahLst/>
              <a:cxnLst/>
              <a:rect l="l" t="t" r="r" b="b"/>
              <a:pathLst>
                <a:path w="406400" h="422511">
                  <a:moveTo>
                    <a:pt x="203200" y="0"/>
                  </a:moveTo>
                  <a:lnTo>
                    <a:pt x="406400" y="0"/>
                  </a:lnTo>
                  <a:lnTo>
                    <a:pt x="203200" y="422511"/>
                  </a:lnTo>
                  <a:lnTo>
                    <a:pt x="0" y="422511"/>
                  </a:lnTo>
                  <a:lnTo>
                    <a:pt x="203200" y="0"/>
                  </a:lnTo>
                  <a:close/>
                </a:path>
              </a:pathLst>
            </a:custGeom>
            <a:solidFill>
              <a:srgbClr val="0E5386"/>
            </a:solidFill>
          </p:spPr>
        </p:sp>
        <p:sp>
          <p:nvSpPr>
            <p:cNvPr id="4" name="TextBox 4"/>
            <p:cNvSpPr txBox="1"/>
            <p:nvPr/>
          </p:nvSpPr>
          <p:spPr>
            <a:xfrm>
              <a:off x="101600" y="-47625"/>
              <a:ext cx="203200" cy="470136"/>
            </a:xfrm>
            <a:prstGeom prst="rect">
              <a:avLst/>
            </a:prstGeom>
          </p:spPr>
          <p:txBody>
            <a:bodyPr lIns="50800" tIns="50800" rIns="50800" bIns="50800" rtlCol="0" anchor="ctr"/>
            <a:lstStyle/>
            <a:p>
              <a:pPr algn="ctr">
                <a:lnSpc>
                  <a:spcPts val="3359"/>
                </a:lnSpc>
              </a:pPr>
              <a:endParaRPr/>
            </a:p>
          </p:txBody>
        </p:sp>
      </p:grpSp>
      <p:sp>
        <p:nvSpPr>
          <p:cNvPr id="5" name="Freeform 5"/>
          <p:cNvSpPr/>
          <p:nvPr/>
        </p:nvSpPr>
        <p:spPr>
          <a:xfrm>
            <a:off x="206417" y="155957"/>
            <a:ext cx="3136763" cy="872743"/>
          </a:xfrm>
          <a:custGeom>
            <a:avLst/>
            <a:gdLst/>
            <a:ahLst/>
            <a:cxnLst/>
            <a:rect l="l" t="t" r="r" b="b"/>
            <a:pathLst>
              <a:path w="3136763" h="872743">
                <a:moveTo>
                  <a:pt x="0" y="0"/>
                </a:moveTo>
                <a:lnTo>
                  <a:pt x="3136763" y="0"/>
                </a:lnTo>
                <a:lnTo>
                  <a:pt x="3136763" y="872743"/>
                </a:lnTo>
                <a:lnTo>
                  <a:pt x="0" y="872743"/>
                </a:lnTo>
                <a:lnTo>
                  <a:pt x="0" y="0"/>
                </a:lnTo>
                <a:close/>
              </a:path>
            </a:pathLst>
          </a:custGeom>
          <a:blipFill>
            <a:blip r:embed="rId2"/>
            <a:stretch>
              <a:fillRect/>
            </a:stretch>
          </a:blipFill>
        </p:spPr>
      </p:sp>
      <p:sp>
        <p:nvSpPr>
          <p:cNvPr id="6" name="Freeform 6"/>
          <p:cNvSpPr/>
          <p:nvPr/>
        </p:nvSpPr>
        <p:spPr>
          <a:xfrm>
            <a:off x="1697270" y="1467747"/>
            <a:ext cx="14893460" cy="8302098"/>
          </a:xfrm>
          <a:custGeom>
            <a:avLst/>
            <a:gdLst/>
            <a:ahLst/>
            <a:cxnLst/>
            <a:rect l="l" t="t" r="r" b="b"/>
            <a:pathLst>
              <a:path w="14893460" h="8302098">
                <a:moveTo>
                  <a:pt x="0" y="0"/>
                </a:moveTo>
                <a:lnTo>
                  <a:pt x="14893460" y="0"/>
                </a:lnTo>
                <a:lnTo>
                  <a:pt x="14893460" y="8302098"/>
                </a:lnTo>
                <a:lnTo>
                  <a:pt x="0" y="8302098"/>
                </a:lnTo>
                <a:lnTo>
                  <a:pt x="0" y="0"/>
                </a:lnTo>
                <a:close/>
              </a:path>
            </a:pathLst>
          </a:custGeom>
          <a:blipFill>
            <a:blip r:embed="rId3"/>
            <a:stretch>
              <a:fillRect/>
            </a:stretch>
          </a:blipFill>
        </p:spPr>
      </p:sp>
      <p:sp>
        <p:nvSpPr>
          <p:cNvPr id="7" name="TextBox 7"/>
          <p:cNvSpPr txBox="1"/>
          <p:nvPr/>
        </p:nvSpPr>
        <p:spPr>
          <a:xfrm>
            <a:off x="4223088" y="222632"/>
            <a:ext cx="10175818" cy="1066800"/>
          </a:xfrm>
          <a:prstGeom prst="rect">
            <a:avLst/>
          </a:prstGeom>
        </p:spPr>
        <p:txBody>
          <a:bodyPr lIns="0" tIns="0" rIns="0" bIns="0" rtlCol="0" anchor="t">
            <a:spAutoFit/>
          </a:bodyPr>
          <a:lstStyle/>
          <a:p>
            <a:pPr marL="0" lvl="0" indent="0" algn="l">
              <a:lnSpc>
                <a:spcPts val="8249"/>
              </a:lnSpc>
              <a:spcBef>
                <a:spcPct val="0"/>
              </a:spcBef>
            </a:pPr>
            <a:r>
              <a:rPr lang="en-US" sz="7499">
                <a:solidFill>
                  <a:srgbClr val="FFFFFF"/>
                </a:solidFill>
                <a:latin typeface="Montserrat Ultra-Bold"/>
              </a:rPr>
              <a:t>Tableau Dashboard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64472"/>
        </a:solidFill>
        <a:effectLst/>
      </p:bgPr>
    </p:bg>
    <p:spTree>
      <p:nvGrpSpPr>
        <p:cNvPr id="1" name=""/>
        <p:cNvGrpSpPr/>
        <p:nvPr/>
      </p:nvGrpSpPr>
      <p:grpSpPr>
        <a:xfrm>
          <a:off x="0" y="0"/>
          <a:ext cx="0" cy="0"/>
          <a:chOff x="0" y="0"/>
          <a:chExt cx="0" cy="0"/>
        </a:xfrm>
      </p:grpSpPr>
      <p:grpSp>
        <p:nvGrpSpPr>
          <p:cNvPr id="2" name="Group 2"/>
          <p:cNvGrpSpPr/>
          <p:nvPr/>
        </p:nvGrpSpPr>
        <p:grpSpPr>
          <a:xfrm>
            <a:off x="13770833" y="-3317255"/>
            <a:ext cx="6381527" cy="6634510"/>
            <a:chOff x="0" y="0"/>
            <a:chExt cx="406400" cy="422511"/>
          </a:xfrm>
        </p:grpSpPr>
        <p:sp>
          <p:nvSpPr>
            <p:cNvPr id="3" name="Freeform 3"/>
            <p:cNvSpPr/>
            <p:nvPr/>
          </p:nvSpPr>
          <p:spPr>
            <a:xfrm>
              <a:off x="0" y="0"/>
              <a:ext cx="406400" cy="422511"/>
            </a:xfrm>
            <a:custGeom>
              <a:avLst/>
              <a:gdLst/>
              <a:ahLst/>
              <a:cxnLst/>
              <a:rect l="l" t="t" r="r" b="b"/>
              <a:pathLst>
                <a:path w="406400" h="422511">
                  <a:moveTo>
                    <a:pt x="203200" y="0"/>
                  </a:moveTo>
                  <a:lnTo>
                    <a:pt x="406400" y="0"/>
                  </a:lnTo>
                  <a:lnTo>
                    <a:pt x="203200" y="422511"/>
                  </a:lnTo>
                  <a:lnTo>
                    <a:pt x="0" y="422511"/>
                  </a:lnTo>
                  <a:lnTo>
                    <a:pt x="203200" y="0"/>
                  </a:lnTo>
                  <a:close/>
                </a:path>
              </a:pathLst>
            </a:custGeom>
            <a:solidFill>
              <a:srgbClr val="0E5386"/>
            </a:solidFill>
          </p:spPr>
        </p:sp>
        <p:sp>
          <p:nvSpPr>
            <p:cNvPr id="4" name="TextBox 4"/>
            <p:cNvSpPr txBox="1"/>
            <p:nvPr/>
          </p:nvSpPr>
          <p:spPr>
            <a:xfrm>
              <a:off x="101600" y="-47625"/>
              <a:ext cx="203200" cy="470136"/>
            </a:xfrm>
            <a:prstGeom prst="rect">
              <a:avLst/>
            </a:prstGeom>
          </p:spPr>
          <p:txBody>
            <a:bodyPr lIns="50800" tIns="50800" rIns="50800" bIns="50800" rtlCol="0" anchor="ctr"/>
            <a:lstStyle/>
            <a:p>
              <a:pPr algn="ctr">
                <a:lnSpc>
                  <a:spcPts val="3359"/>
                </a:lnSpc>
              </a:pPr>
              <a:endParaRPr/>
            </a:p>
          </p:txBody>
        </p:sp>
      </p:grpSp>
      <p:sp>
        <p:nvSpPr>
          <p:cNvPr id="5" name="Freeform 5"/>
          <p:cNvSpPr/>
          <p:nvPr/>
        </p:nvSpPr>
        <p:spPr>
          <a:xfrm>
            <a:off x="206417" y="155957"/>
            <a:ext cx="3136763" cy="872743"/>
          </a:xfrm>
          <a:custGeom>
            <a:avLst/>
            <a:gdLst/>
            <a:ahLst/>
            <a:cxnLst/>
            <a:rect l="l" t="t" r="r" b="b"/>
            <a:pathLst>
              <a:path w="3136763" h="872743">
                <a:moveTo>
                  <a:pt x="0" y="0"/>
                </a:moveTo>
                <a:lnTo>
                  <a:pt x="3136763" y="0"/>
                </a:lnTo>
                <a:lnTo>
                  <a:pt x="3136763" y="872743"/>
                </a:lnTo>
                <a:lnTo>
                  <a:pt x="0" y="872743"/>
                </a:lnTo>
                <a:lnTo>
                  <a:pt x="0" y="0"/>
                </a:lnTo>
                <a:close/>
              </a:path>
            </a:pathLst>
          </a:custGeom>
          <a:blipFill>
            <a:blip r:embed="rId2"/>
            <a:stretch>
              <a:fillRect/>
            </a:stretch>
          </a:blipFill>
        </p:spPr>
      </p:sp>
      <p:sp>
        <p:nvSpPr>
          <p:cNvPr id="6" name="Freeform 6"/>
          <p:cNvSpPr/>
          <p:nvPr/>
        </p:nvSpPr>
        <p:spPr>
          <a:xfrm>
            <a:off x="1526622" y="1457950"/>
            <a:ext cx="15434974" cy="8678080"/>
          </a:xfrm>
          <a:custGeom>
            <a:avLst/>
            <a:gdLst/>
            <a:ahLst/>
            <a:cxnLst/>
            <a:rect l="l" t="t" r="r" b="b"/>
            <a:pathLst>
              <a:path w="15434974" h="8678080">
                <a:moveTo>
                  <a:pt x="0" y="0"/>
                </a:moveTo>
                <a:lnTo>
                  <a:pt x="15434974" y="0"/>
                </a:lnTo>
                <a:lnTo>
                  <a:pt x="15434974" y="8678080"/>
                </a:lnTo>
                <a:lnTo>
                  <a:pt x="0" y="8678080"/>
                </a:lnTo>
                <a:lnTo>
                  <a:pt x="0" y="0"/>
                </a:lnTo>
                <a:close/>
              </a:path>
            </a:pathLst>
          </a:custGeom>
          <a:blipFill>
            <a:blip r:embed="rId3"/>
            <a:stretch>
              <a:fillRect/>
            </a:stretch>
          </a:blipFill>
        </p:spPr>
      </p:sp>
      <p:sp>
        <p:nvSpPr>
          <p:cNvPr id="7" name="TextBox 7"/>
          <p:cNvSpPr txBox="1"/>
          <p:nvPr/>
        </p:nvSpPr>
        <p:spPr>
          <a:xfrm>
            <a:off x="4551810" y="222632"/>
            <a:ext cx="11194500" cy="1066800"/>
          </a:xfrm>
          <a:prstGeom prst="rect">
            <a:avLst/>
          </a:prstGeom>
        </p:spPr>
        <p:txBody>
          <a:bodyPr lIns="0" tIns="0" rIns="0" bIns="0" rtlCol="0" anchor="t">
            <a:spAutoFit/>
          </a:bodyPr>
          <a:lstStyle/>
          <a:p>
            <a:pPr marL="0" lvl="0" indent="0" algn="l">
              <a:lnSpc>
                <a:spcPts val="8249"/>
              </a:lnSpc>
              <a:spcBef>
                <a:spcPct val="0"/>
              </a:spcBef>
            </a:pPr>
            <a:r>
              <a:rPr lang="en-US" sz="7499">
                <a:solidFill>
                  <a:srgbClr val="FFFFFF"/>
                </a:solidFill>
                <a:latin typeface="Montserrat Ultra-Bold"/>
              </a:rPr>
              <a:t>PowerBI Dashboard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352</Words>
  <Application>Microsoft Office PowerPoint</Application>
  <PresentationFormat>Custom</PresentationFormat>
  <Paragraphs>71</Paragraphs>
  <Slides>12</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12</vt:i4>
      </vt:variant>
    </vt:vector>
  </HeadingPairs>
  <TitlesOfParts>
    <vt:vector size="23" baseType="lpstr">
      <vt:lpstr>Montserrat Semi-Bold</vt:lpstr>
      <vt:lpstr>Libra Sans</vt:lpstr>
      <vt:lpstr>Montserrat Ultra-Bold</vt:lpstr>
      <vt:lpstr>Calibri</vt:lpstr>
      <vt:lpstr>Montserrat Classic Bold</vt:lpstr>
      <vt:lpstr>Montserrat Classic</vt:lpstr>
      <vt:lpstr>JetBrains Mono</vt:lpstr>
      <vt:lpstr>Arial</vt:lpstr>
      <vt:lpstr>Montserrat</vt:lpstr>
      <vt:lpstr>Montserrat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Supply Chain Group 4</dc:title>
  <cp:lastModifiedBy>Rutika Pawar_SIOM_Vadgaon</cp:lastModifiedBy>
  <cp:revision>2</cp:revision>
  <dcterms:created xsi:type="dcterms:W3CDTF">2006-08-16T00:00:00Z</dcterms:created>
  <dcterms:modified xsi:type="dcterms:W3CDTF">2024-06-02T06:04:50Z</dcterms:modified>
  <dc:identifier>DAGGm86H7Pw</dc:identifier>
</cp:coreProperties>
</file>

<file path=docProps/thumbnail.jpeg>
</file>